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Montserrat"/>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702ae4e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02ae4e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492b7bba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492b7bba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492b7bba9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492b7bba9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492b7bba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492b7bba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492b7bba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492b7bba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492b7bba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492b7bba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702ae4e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702ae4e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702ae4e6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702ae4e6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492b7bba9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492b7bba9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492b7bba9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492b7bba9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702ae4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702ae4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492b7bba9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492b7bba9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492b7bba9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492b7bba9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492b7bba9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492b7bba9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49ee50b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9ee50b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49ee50b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9ee50b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49ee50b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49ee50b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49ee50b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49ee50b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702ae4e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702ae4e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702ae4e6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702ae4e6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702ae4e6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702ae4e6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41b8454e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41b8454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e976460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e976460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e976460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e976460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0036bdc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0036bdc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d41b8454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d41b8454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d41b8454e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d41b8454e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d41b8454e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d41b8454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d41b8454e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d41b8454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d41b8454e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d41b8454e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35ac0a3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35ac0a3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e976460e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e976460e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0036bdc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0036bdc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e976460e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e976460e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e976460e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e976460e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fed54b1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fed54b1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3478bdb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3478bdb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3478bdb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3478bdb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492b7b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492b7b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0036bdc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0036bdc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4aa6b0ca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4aa6b0ca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3e0498a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3e0498a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3e0498ab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3e0498ab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ick-up-sportz-89c6e.firebaseap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#8 Presentation</a:t>
            </a:r>
            <a:endParaRPr/>
          </a:p>
        </p:txBody>
      </p:sp>
      <p:sp>
        <p:nvSpPr>
          <p:cNvPr id="135" name="Google Shape;135;p13"/>
          <p:cNvSpPr txBox="1"/>
          <p:nvPr>
            <p:ph idx="1" type="subTitle"/>
          </p:nvPr>
        </p:nvSpPr>
        <p:spPr>
          <a:xfrm>
            <a:off x="616625" y="3924925"/>
            <a:ext cx="79380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Jamil Khan, Chaz Del Prato, Benjamin Seo, Christine Duong, Brandon Le, John Him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89" name="Google Shape;189;p22"/>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Purpose of the model is recommend a sport for a new user based on his metrics</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Used a decision tree model to achieve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Source of the training data was randomly generated values for height, weight, and labels</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Can improve the accuracy, slightly, by using a real data set and having more features</a:t>
            </a:r>
            <a:endParaRPr sz="1200">
              <a:solidFill>
                <a:srgbClr val="FFFFFF"/>
              </a:solidFill>
              <a:latin typeface="Arial"/>
              <a:ea typeface="Arial"/>
              <a:cs typeface="Arial"/>
              <a:sym typeface="Arial"/>
            </a:endParaRPr>
          </a:p>
          <a:p>
            <a:pPr indent="0" lvl="0" marL="457200" rtl="0" algn="l">
              <a:spcBef>
                <a:spcPts val="1200"/>
              </a:spcBef>
              <a:spcAft>
                <a:spcPts val="0"/>
              </a:spcAft>
              <a:buNone/>
            </a:pPr>
            <a:r>
              <a:t/>
            </a:r>
            <a:endParaRPr sz="1200">
              <a:solidFill>
                <a:srgbClr val="FFFFFF"/>
              </a:solidFill>
              <a:latin typeface="Arial"/>
              <a:ea typeface="Arial"/>
              <a:cs typeface="Arial"/>
              <a:sym typeface="Arial"/>
            </a:endParaRPr>
          </a:p>
          <a:p>
            <a:pPr indent="0" lvl="0" marL="0" rtl="0" algn="l">
              <a:spcBef>
                <a:spcPts val="1200"/>
              </a:spcBef>
              <a:spcAft>
                <a:spcPts val="1600"/>
              </a:spcAft>
              <a:buNone/>
            </a:pPr>
            <a:r>
              <a:t/>
            </a:r>
            <a:endParaRPr sz="12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95" name="Google Shape;195;p23"/>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FFFFFF"/>
              </a:buClr>
              <a:buSzPts val="1400"/>
              <a:buFont typeface="Arial"/>
              <a:buChar char="●"/>
            </a:pPr>
            <a:r>
              <a:rPr lang="en" sz="1400">
                <a:solidFill>
                  <a:srgbClr val="FFFFFF"/>
                </a:solidFill>
                <a:latin typeface="Arial"/>
                <a:ea typeface="Arial"/>
                <a:cs typeface="Arial"/>
                <a:sym typeface="Arial"/>
              </a:rPr>
              <a:t>Does the model overfit or underfit the data and how could you tell?</a:t>
            </a:r>
            <a:endParaRPr sz="1400">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Cannot really tell</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Plotted Learning Curve but not sure if we did it correctly to explain whether it underfits or overfits. The plot seems to be incorrect?</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Used learning_curve() from SKLearn instead of mlxtend.plotting</a:t>
            </a:r>
            <a:endParaRPr>
              <a:solidFill>
                <a:srgbClr val="FFFFFF"/>
              </a:solidFill>
              <a:latin typeface="Arial"/>
              <a:ea typeface="Arial"/>
              <a:cs typeface="Arial"/>
              <a:sym typeface="Arial"/>
            </a:endParaRPr>
          </a:p>
          <a:p>
            <a:pPr indent="-298450" lvl="2" marL="13716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Had a lot of errors in trying to use mlxtend.plotting plot_learning_curves()</a:t>
            </a:r>
            <a:endParaRPr>
              <a:solidFill>
                <a:srgbClr val="FFFFFF"/>
              </a:solidFill>
              <a:latin typeface="Arial"/>
              <a:ea typeface="Arial"/>
              <a:cs typeface="Arial"/>
              <a:sym typeface="Arial"/>
            </a:endParaRPr>
          </a:p>
        </p:txBody>
      </p:sp>
      <p:pic>
        <p:nvPicPr>
          <p:cNvPr id="196" name="Google Shape;196;p23"/>
          <p:cNvPicPr preferRelativeResize="0"/>
          <p:nvPr/>
        </p:nvPicPr>
        <p:blipFill>
          <a:blip r:embed="rId3">
            <a:alphaModFix/>
          </a:blip>
          <a:stretch>
            <a:fillRect/>
          </a:stretch>
        </p:blipFill>
        <p:spPr>
          <a:xfrm>
            <a:off x="1664311" y="2896475"/>
            <a:ext cx="3339414" cy="914100"/>
          </a:xfrm>
          <a:prstGeom prst="rect">
            <a:avLst/>
          </a:prstGeom>
          <a:noFill/>
          <a:ln>
            <a:noFill/>
          </a:ln>
        </p:spPr>
      </p:pic>
      <p:pic>
        <p:nvPicPr>
          <p:cNvPr id="197" name="Google Shape;197;p23"/>
          <p:cNvPicPr preferRelativeResize="0"/>
          <p:nvPr/>
        </p:nvPicPr>
        <p:blipFill>
          <a:blip r:embed="rId4">
            <a:alphaModFix/>
          </a:blip>
          <a:stretch>
            <a:fillRect/>
          </a:stretch>
        </p:blipFill>
        <p:spPr>
          <a:xfrm>
            <a:off x="1664300" y="3810575"/>
            <a:ext cx="3339425" cy="926003"/>
          </a:xfrm>
          <a:prstGeom prst="rect">
            <a:avLst/>
          </a:prstGeom>
          <a:noFill/>
          <a:ln>
            <a:noFill/>
          </a:ln>
        </p:spPr>
      </p:pic>
      <p:pic>
        <p:nvPicPr>
          <p:cNvPr id="198" name="Google Shape;198;p23"/>
          <p:cNvPicPr preferRelativeResize="0"/>
          <p:nvPr/>
        </p:nvPicPr>
        <p:blipFill>
          <a:blip r:embed="rId5">
            <a:alphaModFix/>
          </a:blip>
          <a:stretch>
            <a:fillRect/>
          </a:stretch>
        </p:blipFill>
        <p:spPr>
          <a:xfrm>
            <a:off x="6161375" y="2890525"/>
            <a:ext cx="1222019" cy="926000"/>
          </a:xfrm>
          <a:prstGeom prst="rect">
            <a:avLst/>
          </a:prstGeom>
          <a:noFill/>
          <a:ln>
            <a:noFill/>
          </a:ln>
        </p:spPr>
      </p:pic>
      <p:pic>
        <p:nvPicPr>
          <p:cNvPr id="199" name="Google Shape;199;p23"/>
          <p:cNvPicPr preferRelativeResize="0"/>
          <p:nvPr/>
        </p:nvPicPr>
        <p:blipFill>
          <a:blip r:embed="rId6">
            <a:alphaModFix/>
          </a:blip>
          <a:stretch>
            <a:fillRect/>
          </a:stretch>
        </p:blipFill>
        <p:spPr>
          <a:xfrm>
            <a:off x="6161375" y="3816525"/>
            <a:ext cx="1367430" cy="91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pic>
        <p:nvPicPr>
          <p:cNvPr id="205" name="Google Shape;205;p24"/>
          <p:cNvPicPr preferRelativeResize="0"/>
          <p:nvPr/>
        </p:nvPicPr>
        <p:blipFill>
          <a:blip r:embed="rId3">
            <a:alphaModFix/>
          </a:blip>
          <a:stretch>
            <a:fillRect/>
          </a:stretch>
        </p:blipFill>
        <p:spPr>
          <a:xfrm>
            <a:off x="2635758" y="1307850"/>
            <a:ext cx="3872475" cy="269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1" name="Google Shape;211;p25"/>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Alternately considered Random Forest</a:t>
            </a:r>
            <a:endParaRPr sz="1100">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Actually tried both when training and testing our dataset. We have noticed that both decision tree and random forest fluctuates depending on the amount and quality of our dataset.</a:t>
            </a:r>
            <a:endParaRPr>
              <a:solidFill>
                <a:srgbClr val="FFFFFF"/>
              </a:solidFill>
              <a:latin typeface="Arial"/>
              <a:ea typeface="Arial"/>
              <a:cs typeface="Arial"/>
              <a:sym typeface="Arial"/>
            </a:endParaRPr>
          </a:p>
          <a:p>
            <a:pPr indent="-298450" lvl="2" marL="13716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Most of the time, the difference between both aren’t vastly different</a:t>
            </a:r>
            <a:endParaRPr>
              <a:solidFill>
                <a:srgbClr val="FFFFFF"/>
              </a:solidFill>
              <a:latin typeface="Arial"/>
              <a:ea typeface="Arial"/>
              <a:cs typeface="Arial"/>
              <a:sym typeface="Arial"/>
            </a:endParaRPr>
          </a:p>
          <a:p>
            <a:pPr indent="-298450" lvl="2" marL="13716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For our current dataset, Decision Tree Classifier had the better accuracy than Random Forest.</a:t>
            </a:r>
            <a:endParaRPr sz="1100">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7" name="Google Shape;217;p26"/>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What are the accuracies obtained by the machine learning model for the training set and for the validation or test set?</a:t>
            </a:r>
            <a:endParaRPr sz="1100">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Training Set Accuracy</a:t>
            </a:r>
            <a:endParaRPr>
              <a:solidFill>
                <a:srgbClr val="FFFFFF"/>
              </a:solidFill>
              <a:latin typeface="Arial"/>
              <a:ea typeface="Arial"/>
              <a:cs typeface="Arial"/>
              <a:sym typeface="Arial"/>
            </a:endParaRPr>
          </a:p>
          <a:p>
            <a:pPr indent="-298450" lvl="2" marL="13716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0.093</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Testing Set Accuracy</a:t>
            </a:r>
            <a:endParaRPr>
              <a:solidFill>
                <a:srgbClr val="FFFFFF"/>
              </a:solidFill>
              <a:latin typeface="Arial"/>
              <a:ea typeface="Arial"/>
              <a:cs typeface="Arial"/>
              <a:sym typeface="Arial"/>
            </a:endParaRPr>
          </a:p>
          <a:p>
            <a:pPr indent="-298450" lvl="2" marL="13716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0.1475</a:t>
            </a:r>
            <a:endParaRPr>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
                <a:solidFill>
                  <a:srgbClr val="FFFFFF"/>
                </a:solidFill>
                <a:latin typeface="Arial"/>
                <a:ea typeface="Arial"/>
                <a:cs typeface="Arial"/>
                <a:sym typeface="Arial"/>
              </a:rPr>
              <a:t>Low Accuracy due to 10+ classes with unequal data for each and features merging with other classes</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i.e. a player that is 6’1” that is 210 lbs can be a basketball player AND baseball player since the features are the same for these classes.</a:t>
            </a:r>
            <a:endParaRPr>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and Label Correlation</a:t>
            </a:r>
            <a:endParaRPr/>
          </a:p>
        </p:txBody>
      </p:sp>
      <p:pic>
        <p:nvPicPr>
          <p:cNvPr id="223" name="Google Shape;223;p27"/>
          <p:cNvPicPr preferRelativeResize="0"/>
          <p:nvPr/>
        </p:nvPicPr>
        <p:blipFill>
          <a:blip r:embed="rId3">
            <a:alphaModFix/>
          </a:blip>
          <a:stretch>
            <a:fillRect/>
          </a:stretch>
        </p:blipFill>
        <p:spPr>
          <a:xfrm>
            <a:off x="3136312" y="1307850"/>
            <a:ext cx="3361282" cy="3530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innovation</a:t>
            </a:r>
            <a:endParaRPr/>
          </a:p>
        </p:txBody>
      </p:sp>
      <p:sp>
        <p:nvSpPr>
          <p:cNvPr id="229" name="Google Shape;229;p28"/>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FFFFFF"/>
              </a:buClr>
              <a:buSzPts val="1100"/>
              <a:buFont typeface="Arial"/>
              <a:buChar char="●"/>
            </a:pPr>
            <a:r>
              <a:rPr b="1" lang="en" sz="1100">
                <a:solidFill>
                  <a:srgbClr val="FFFFFF"/>
                </a:solidFill>
                <a:latin typeface="Arial"/>
                <a:ea typeface="Arial"/>
                <a:cs typeface="Arial"/>
                <a:sym typeface="Arial"/>
              </a:rPr>
              <a:t>What technology innovation and depth has the team provided other than machine learning model?</a:t>
            </a:r>
            <a:endParaRPr b="1" sz="1100">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lang="en">
                <a:solidFill>
                  <a:srgbClr val="FFFFFF"/>
                </a:solidFill>
                <a:latin typeface="Arial"/>
                <a:ea typeface="Arial"/>
                <a:cs typeface="Arial"/>
                <a:sym typeface="Arial"/>
              </a:rPr>
              <a:t>Nothing</a:t>
            </a:r>
            <a:endParaRPr>
              <a:solidFill>
                <a:srgbClr val="FFFFFF"/>
              </a:solidFill>
              <a:latin typeface="Arial"/>
              <a:ea typeface="Arial"/>
              <a:cs typeface="Arial"/>
              <a:sym typeface="Arial"/>
            </a:endParaRPr>
          </a:p>
          <a:p>
            <a:pPr indent="0" lvl="0" marL="0" rtl="0" algn="l">
              <a:spcBef>
                <a:spcPts val="1200"/>
              </a:spcBef>
              <a:spcAft>
                <a:spcPts val="1200"/>
              </a:spcAft>
              <a:buNone/>
            </a:pPr>
            <a:r>
              <a:t/>
            </a:r>
            <a:endParaRPr b="1" sz="16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35" name="Google Shape;235;p29"/>
          <p:cNvPicPr preferRelativeResize="0"/>
          <p:nvPr/>
        </p:nvPicPr>
        <p:blipFill>
          <a:blip r:embed="rId3">
            <a:alphaModFix/>
          </a:blip>
          <a:stretch>
            <a:fillRect/>
          </a:stretch>
        </p:blipFill>
        <p:spPr>
          <a:xfrm>
            <a:off x="1522612" y="975850"/>
            <a:ext cx="6098766" cy="416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41" name="Google Shape;241;p30"/>
          <p:cNvPicPr preferRelativeResize="0"/>
          <p:nvPr/>
        </p:nvPicPr>
        <p:blipFill>
          <a:blip r:embed="rId3">
            <a:alphaModFix/>
          </a:blip>
          <a:stretch>
            <a:fillRect/>
          </a:stretch>
        </p:blipFill>
        <p:spPr>
          <a:xfrm>
            <a:off x="1816913" y="972075"/>
            <a:ext cx="5510175" cy="1715750"/>
          </a:xfrm>
          <a:prstGeom prst="rect">
            <a:avLst/>
          </a:prstGeom>
          <a:noFill/>
          <a:ln>
            <a:noFill/>
          </a:ln>
        </p:spPr>
      </p:pic>
      <p:pic>
        <p:nvPicPr>
          <p:cNvPr id="242" name="Google Shape;242;p30"/>
          <p:cNvPicPr preferRelativeResize="0"/>
          <p:nvPr/>
        </p:nvPicPr>
        <p:blipFill>
          <a:blip r:embed="rId4">
            <a:alphaModFix/>
          </a:blip>
          <a:stretch>
            <a:fillRect/>
          </a:stretch>
        </p:blipFill>
        <p:spPr>
          <a:xfrm>
            <a:off x="1816925" y="2571750"/>
            <a:ext cx="5510174" cy="1774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48" name="Google Shape;248;p31"/>
          <p:cNvPicPr preferRelativeResize="0"/>
          <p:nvPr/>
        </p:nvPicPr>
        <p:blipFill>
          <a:blip r:embed="rId3">
            <a:alphaModFix/>
          </a:blip>
          <a:stretch>
            <a:fillRect/>
          </a:stretch>
        </p:blipFill>
        <p:spPr>
          <a:xfrm>
            <a:off x="1707438" y="947900"/>
            <a:ext cx="5729113" cy="41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Overview</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total of </a:t>
            </a:r>
            <a:r>
              <a:rPr b="1" lang="en"/>
              <a:t>27 User Stories</a:t>
            </a:r>
            <a:r>
              <a:rPr lang="en"/>
              <a:t> that can be broken down into </a:t>
            </a:r>
            <a:r>
              <a:rPr b="1" lang="en"/>
              <a:t>3 Epics.</a:t>
            </a:r>
            <a:endParaRPr b="1"/>
          </a:p>
          <a:p>
            <a:pPr indent="-311150" lvl="0" marL="457200" rtl="0" algn="l">
              <a:spcBef>
                <a:spcPts val="1600"/>
              </a:spcBef>
              <a:spcAft>
                <a:spcPts val="0"/>
              </a:spcAft>
              <a:buSzPts val="1300"/>
              <a:buAutoNum type="arabicPeriod"/>
            </a:pPr>
            <a:r>
              <a:rPr lang="en"/>
              <a:t>As a pick-up sport player (Most significant) </a:t>
            </a:r>
            <a:endParaRPr/>
          </a:p>
          <a:p>
            <a:pPr indent="-311150" lvl="0" marL="457200" rtl="0" algn="l">
              <a:spcBef>
                <a:spcPts val="0"/>
              </a:spcBef>
              <a:spcAft>
                <a:spcPts val="0"/>
              </a:spcAft>
              <a:buSzPts val="1300"/>
              <a:buAutoNum type="arabicPeriod"/>
            </a:pPr>
            <a:r>
              <a:rPr lang="en"/>
              <a:t>As a </a:t>
            </a:r>
            <a:r>
              <a:rPr lang="en"/>
              <a:t>member</a:t>
            </a:r>
            <a:r>
              <a:rPr lang="en"/>
              <a:t> of our management team</a:t>
            </a:r>
            <a:endParaRPr/>
          </a:p>
          <a:p>
            <a:pPr indent="-311150" lvl="0" marL="457200" rtl="0" algn="l">
              <a:spcBef>
                <a:spcPts val="0"/>
              </a:spcBef>
              <a:spcAft>
                <a:spcPts val="0"/>
              </a:spcAft>
              <a:buSzPts val="1300"/>
              <a:buAutoNum type="arabicPeriod"/>
            </a:pPr>
            <a:r>
              <a:rPr lang="en"/>
              <a:t>As an </a:t>
            </a:r>
            <a:r>
              <a:rPr lang="en"/>
              <a:t>administrator</a:t>
            </a:r>
            <a:r>
              <a:rPr lang="en"/>
              <a:t> of our product</a:t>
            </a:r>
            <a:endParaRPr/>
          </a:p>
          <a:p>
            <a:pPr indent="0" lvl="0" marL="0" rtl="0" algn="l">
              <a:spcBef>
                <a:spcPts val="1600"/>
              </a:spcBef>
              <a:spcAft>
                <a:spcPts val="0"/>
              </a:spcAft>
              <a:buNone/>
            </a:pPr>
            <a:r>
              <a:rPr lang="en"/>
              <a:t>Testing our product</a:t>
            </a:r>
            <a:endParaRPr/>
          </a:p>
          <a:p>
            <a:pPr indent="-311150" lvl="0" marL="457200" rtl="0" algn="l">
              <a:spcBef>
                <a:spcPts val="1200"/>
              </a:spcBef>
              <a:spcAft>
                <a:spcPts val="0"/>
              </a:spcAft>
              <a:buSzPts val="1300"/>
              <a:buChar char="●"/>
            </a:pPr>
            <a:r>
              <a:rPr lang="en"/>
              <a:t>White box testing</a:t>
            </a:r>
            <a:endParaRPr/>
          </a:p>
          <a:p>
            <a:pPr indent="-298450" lvl="1" marL="914400" rtl="0" algn="l">
              <a:spcBef>
                <a:spcPts val="0"/>
              </a:spcBef>
              <a:spcAft>
                <a:spcPts val="0"/>
              </a:spcAft>
              <a:buSzPts val="1100"/>
              <a:buChar char="○"/>
            </a:pPr>
            <a:r>
              <a:rPr lang="en"/>
              <a:t>Perform tests based on the code just written.</a:t>
            </a:r>
            <a:endParaRPr/>
          </a:p>
          <a:p>
            <a:pPr indent="-311150" lvl="0" marL="457200" rtl="0" algn="l">
              <a:spcBef>
                <a:spcPts val="0"/>
              </a:spcBef>
              <a:spcAft>
                <a:spcPts val="0"/>
              </a:spcAft>
              <a:buSzPts val="1300"/>
              <a:buChar char="●"/>
            </a:pPr>
            <a:r>
              <a:rPr lang="en"/>
              <a:t>We attempt to test every line of code that we write but there will always be tests that we will miss.</a:t>
            </a:r>
            <a:endParaRPr b="1" sz="1100">
              <a:solidFill>
                <a:srgbClr val="000000"/>
              </a:solidFill>
              <a:latin typeface="Arial"/>
              <a:ea typeface="Arial"/>
              <a:cs typeface="Arial"/>
              <a:sym typeface="Arial"/>
            </a:endParaRPr>
          </a:p>
          <a:p>
            <a:pPr indent="-323850" lvl="0" marL="457200" rtl="0" algn="l">
              <a:spcBef>
                <a:spcPts val="0"/>
              </a:spcBef>
              <a:spcAft>
                <a:spcPts val="0"/>
              </a:spcAft>
              <a:buClr>
                <a:srgbClr val="FFFFFF"/>
              </a:buClr>
              <a:buSzPts val="1500"/>
              <a:buChar char="●"/>
            </a:pPr>
            <a:r>
              <a:rPr lang="en">
                <a:solidFill>
                  <a:srgbClr val="FFFFFF"/>
                </a:solidFill>
              </a:rPr>
              <a:t>Test cases are created on the fly and performed after finishing a function.</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54" name="Google Shape;254;p32"/>
          <p:cNvPicPr preferRelativeResize="0"/>
          <p:nvPr/>
        </p:nvPicPr>
        <p:blipFill>
          <a:blip r:embed="rId3">
            <a:alphaModFix/>
          </a:blip>
          <a:stretch>
            <a:fillRect/>
          </a:stretch>
        </p:blipFill>
        <p:spPr>
          <a:xfrm>
            <a:off x="2090110" y="1024725"/>
            <a:ext cx="4963775" cy="1819300"/>
          </a:xfrm>
          <a:prstGeom prst="rect">
            <a:avLst/>
          </a:prstGeom>
          <a:noFill/>
          <a:ln>
            <a:noFill/>
          </a:ln>
        </p:spPr>
      </p:pic>
      <p:pic>
        <p:nvPicPr>
          <p:cNvPr id="255" name="Google Shape;255;p32"/>
          <p:cNvPicPr preferRelativeResize="0"/>
          <p:nvPr/>
        </p:nvPicPr>
        <p:blipFill>
          <a:blip r:embed="rId4">
            <a:alphaModFix/>
          </a:blip>
          <a:stretch>
            <a:fillRect/>
          </a:stretch>
        </p:blipFill>
        <p:spPr>
          <a:xfrm>
            <a:off x="2090112" y="2844016"/>
            <a:ext cx="4963775" cy="18792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61" name="Google Shape;261;p33"/>
          <p:cNvPicPr preferRelativeResize="0"/>
          <p:nvPr/>
        </p:nvPicPr>
        <p:blipFill>
          <a:blip r:embed="rId3">
            <a:alphaModFix/>
          </a:blip>
          <a:stretch>
            <a:fillRect/>
          </a:stretch>
        </p:blipFill>
        <p:spPr>
          <a:xfrm>
            <a:off x="2074913" y="895175"/>
            <a:ext cx="4994186" cy="424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1297500" y="4073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67" name="Google Shape;267;p34"/>
          <p:cNvPicPr preferRelativeResize="0"/>
          <p:nvPr/>
        </p:nvPicPr>
        <p:blipFill>
          <a:blip r:embed="rId3">
            <a:alphaModFix/>
          </a:blip>
          <a:stretch>
            <a:fillRect/>
          </a:stretch>
        </p:blipFill>
        <p:spPr>
          <a:xfrm>
            <a:off x="2165150" y="1210950"/>
            <a:ext cx="4813700" cy="1155950"/>
          </a:xfrm>
          <a:prstGeom prst="rect">
            <a:avLst/>
          </a:prstGeom>
          <a:noFill/>
          <a:ln>
            <a:noFill/>
          </a:ln>
        </p:spPr>
      </p:pic>
      <p:pic>
        <p:nvPicPr>
          <p:cNvPr id="268" name="Google Shape;268;p34"/>
          <p:cNvPicPr preferRelativeResize="0"/>
          <p:nvPr/>
        </p:nvPicPr>
        <p:blipFill>
          <a:blip r:embed="rId4">
            <a:alphaModFix/>
          </a:blip>
          <a:stretch>
            <a:fillRect/>
          </a:stretch>
        </p:blipFill>
        <p:spPr>
          <a:xfrm>
            <a:off x="2165150" y="2366898"/>
            <a:ext cx="4813700" cy="2094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Manual</a:t>
            </a:r>
            <a:endParaRPr/>
          </a:p>
        </p:txBody>
      </p:sp>
      <p:pic>
        <p:nvPicPr>
          <p:cNvPr id="274" name="Google Shape;274;p35"/>
          <p:cNvPicPr preferRelativeResize="0"/>
          <p:nvPr/>
        </p:nvPicPr>
        <p:blipFill>
          <a:blip r:embed="rId3">
            <a:alphaModFix/>
          </a:blip>
          <a:stretch>
            <a:fillRect/>
          </a:stretch>
        </p:blipFill>
        <p:spPr>
          <a:xfrm>
            <a:off x="2309725" y="1021875"/>
            <a:ext cx="4524540" cy="4170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280" name="Google Shape;280;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36"/>
          <p:cNvPicPr preferRelativeResize="0"/>
          <p:nvPr/>
        </p:nvPicPr>
        <p:blipFill>
          <a:blip r:embed="rId3">
            <a:alphaModFix/>
          </a:blip>
          <a:stretch>
            <a:fillRect/>
          </a:stretch>
        </p:blipFill>
        <p:spPr>
          <a:xfrm>
            <a:off x="1498338" y="1181163"/>
            <a:ext cx="6637226" cy="3683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287" name="Google Shape;287;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37"/>
          <p:cNvPicPr preferRelativeResize="0"/>
          <p:nvPr/>
        </p:nvPicPr>
        <p:blipFill>
          <a:blip r:embed="rId3">
            <a:alphaModFix/>
          </a:blip>
          <a:stretch>
            <a:fillRect/>
          </a:stretch>
        </p:blipFill>
        <p:spPr>
          <a:xfrm>
            <a:off x="1505613" y="1176025"/>
            <a:ext cx="6622676" cy="3694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294" name="Google Shape;294;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38"/>
          <p:cNvPicPr preferRelativeResize="0"/>
          <p:nvPr/>
        </p:nvPicPr>
        <p:blipFill>
          <a:blip r:embed="rId3">
            <a:alphaModFix/>
          </a:blip>
          <a:stretch>
            <a:fillRect/>
          </a:stretch>
        </p:blipFill>
        <p:spPr>
          <a:xfrm>
            <a:off x="1495499" y="1174149"/>
            <a:ext cx="6642902" cy="3697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Type of ORM, ODM Libraries or Drivers Used in the Connection of Database to Server</a:t>
            </a:r>
            <a:endParaRPr/>
          </a:p>
        </p:txBody>
      </p:sp>
      <p:sp>
        <p:nvSpPr>
          <p:cNvPr id="301" name="Google Shape;301;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JSData</a:t>
            </a:r>
            <a:endParaRPr sz="1200">
              <a:latin typeface="Montserrat"/>
              <a:ea typeface="Montserrat"/>
              <a:cs typeface="Montserrat"/>
              <a:sym typeface="Montserrat"/>
            </a:endParaRPr>
          </a:p>
          <a:p>
            <a:pPr indent="-304800" lvl="1" marL="914400" rtl="0" algn="l">
              <a:spcBef>
                <a:spcPts val="0"/>
              </a:spcBef>
              <a:spcAft>
                <a:spcPts val="0"/>
              </a:spcAft>
              <a:buSzPts val="1200"/>
              <a:buFont typeface="Arial"/>
              <a:buChar char="○"/>
            </a:pPr>
            <a:r>
              <a:rPr lang="en" sz="1200">
                <a:latin typeface="Montserrat"/>
                <a:ea typeface="Montserrat"/>
                <a:cs typeface="Montserrat"/>
                <a:sym typeface="Montserrat"/>
              </a:rPr>
              <a:t>JSData converts data from JavaScript Objects to formats used by MySQL, MongoDB, RethinkDB, </a:t>
            </a:r>
            <a:r>
              <a:rPr b="1" lang="en" sz="1200" u="sng">
                <a:latin typeface="Montserrat"/>
                <a:ea typeface="Montserrat"/>
                <a:cs typeface="Montserrat"/>
                <a:sym typeface="Montserrat"/>
              </a:rPr>
              <a:t>Firebase</a:t>
            </a:r>
            <a:r>
              <a:rPr lang="en" sz="1200">
                <a:latin typeface="Montserrat"/>
                <a:ea typeface="Montserrat"/>
                <a:cs typeface="Montserrat"/>
                <a:sym typeface="Montserrat"/>
              </a:rPr>
              <a:t>, etc. and vice versa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APIs and Servers</a:t>
            </a:r>
            <a:endParaRPr/>
          </a:p>
        </p:txBody>
      </p:sp>
      <p:sp>
        <p:nvSpPr>
          <p:cNvPr id="307" name="Google Shape;307;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 3rd Party APIs:</a:t>
            </a:r>
            <a:endParaRPr/>
          </a:p>
          <a:p>
            <a:pPr indent="-311150" lvl="0" marL="457200" rtl="0" algn="l">
              <a:spcBef>
                <a:spcPts val="1600"/>
              </a:spcBef>
              <a:spcAft>
                <a:spcPts val="0"/>
              </a:spcAft>
              <a:buSzPts val="1300"/>
              <a:buChar char="●"/>
            </a:pPr>
            <a:r>
              <a:rPr lang="en"/>
              <a:t>Google Sign in/ Sign up</a:t>
            </a:r>
            <a:endParaRPr/>
          </a:p>
          <a:p>
            <a:pPr indent="-311150" lvl="0" marL="457200" rtl="0" algn="l">
              <a:spcBef>
                <a:spcPts val="0"/>
              </a:spcBef>
              <a:spcAft>
                <a:spcPts val="0"/>
              </a:spcAft>
              <a:buSzPts val="1300"/>
              <a:buChar char="●"/>
            </a:pPr>
            <a:r>
              <a:rPr lang="en"/>
              <a:t>Google Maps</a:t>
            </a:r>
            <a:endParaRPr/>
          </a:p>
          <a:p>
            <a:pPr indent="0" lvl="0" marL="0" rtl="0" algn="l">
              <a:spcBef>
                <a:spcPts val="1600"/>
              </a:spcBef>
              <a:spcAft>
                <a:spcPts val="0"/>
              </a:spcAft>
              <a:buNone/>
            </a:pPr>
            <a:r>
              <a:rPr lang="en"/>
              <a:t>Data Extracted from 3rd Party APIs:</a:t>
            </a:r>
            <a:endParaRPr/>
          </a:p>
          <a:p>
            <a:pPr indent="-311150" lvl="0" marL="457200" rtl="0" algn="l">
              <a:spcBef>
                <a:spcPts val="1600"/>
              </a:spcBef>
              <a:spcAft>
                <a:spcPts val="0"/>
              </a:spcAft>
              <a:buSzPts val="1300"/>
              <a:buChar char="●"/>
            </a:pPr>
            <a:r>
              <a:rPr lang="en"/>
              <a:t>Account Sign in/Sign up Credentials</a:t>
            </a:r>
            <a:endParaRPr/>
          </a:p>
          <a:p>
            <a:pPr indent="-311150" lvl="0" marL="457200" rtl="0" algn="l">
              <a:spcBef>
                <a:spcPts val="0"/>
              </a:spcBef>
              <a:spcAft>
                <a:spcPts val="0"/>
              </a:spcAft>
              <a:buSzPts val="1300"/>
              <a:buChar char="●"/>
            </a:pPr>
            <a:r>
              <a:rPr lang="en"/>
              <a:t>Map (location) Data </a:t>
            </a:r>
            <a:endParaRPr/>
          </a:p>
          <a:p>
            <a:pPr indent="0" lvl="0" marL="0" rtl="0" algn="l">
              <a:spcBef>
                <a:spcPts val="1600"/>
              </a:spcBef>
              <a:spcAft>
                <a:spcPts val="0"/>
              </a:spcAft>
              <a:buNone/>
            </a:pPr>
            <a:r>
              <a:rPr lang="en"/>
              <a:t>Servers</a:t>
            </a:r>
            <a:endParaRPr/>
          </a:p>
          <a:p>
            <a:pPr indent="-311150" lvl="0" marL="457200" rtl="0" algn="l">
              <a:spcBef>
                <a:spcPts val="1600"/>
              </a:spcBef>
              <a:spcAft>
                <a:spcPts val="0"/>
              </a:spcAft>
              <a:buSzPts val="1300"/>
              <a:buChar char="●"/>
            </a:pPr>
            <a:r>
              <a:rPr lang="en"/>
              <a:t>We using Firebase Hosting, so we are serverless at this point.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Deployment</a:t>
            </a:r>
            <a:endParaRPr/>
          </a:p>
        </p:txBody>
      </p:sp>
      <p:sp>
        <p:nvSpPr>
          <p:cNvPr id="313" name="Google Shape;313;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do we plan to deploy the machine learning model?</a:t>
            </a:r>
            <a:endParaRPr/>
          </a:p>
          <a:p>
            <a:pPr indent="-298450" lvl="1" marL="914400" rtl="0" algn="l">
              <a:spcBef>
                <a:spcPts val="0"/>
              </a:spcBef>
              <a:spcAft>
                <a:spcPts val="0"/>
              </a:spcAft>
              <a:buSzPts val="1100"/>
              <a:buChar char="○"/>
            </a:pPr>
            <a:r>
              <a:rPr lang="en"/>
              <a:t>At the moment, we are planning on deploying our model as a Web API.</a:t>
            </a:r>
            <a:endParaRPr/>
          </a:p>
          <a:p>
            <a:pPr indent="-311150" lvl="0" marL="457200" rtl="0" algn="l">
              <a:spcBef>
                <a:spcPts val="0"/>
              </a:spcBef>
              <a:spcAft>
                <a:spcPts val="0"/>
              </a:spcAft>
              <a:buSzPts val="1300"/>
              <a:buChar char="●"/>
            </a:pPr>
            <a:r>
              <a:rPr lang="en"/>
              <a:t>Alternative deployment architectures?</a:t>
            </a:r>
            <a:endParaRPr/>
          </a:p>
          <a:p>
            <a:pPr indent="-298450" lvl="1" marL="914400" rtl="0" algn="l">
              <a:spcBef>
                <a:spcPts val="0"/>
              </a:spcBef>
              <a:spcAft>
                <a:spcPts val="0"/>
              </a:spcAft>
              <a:buSzPts val="1100"/>
              <a:buChar char="○"/>
            </a:pPr>
            <a:r>
              <a:rPr lang="en"/>
              <a:t>Shared Database, Streaming, MobileApp</a:t>
            </a:r>
            <a:endParaRPr/>
          </a:p>
          <a:p>
            <a:pPr indent="0" lvl="0" marL="914400" rtl="0" algn="l">
              <a:spcBef>
                <a:spcPts val="1600"/>
              </a:spcBef>
              <a:spcAft>
                <a:spcPts val="1600"/>
              </a:spcAft>
              <a:buNone/>
            </a:pPr>
            <a:r>
              <a:t/>
            </a:r>
            <a:endParaRPr/>
          </a:p>
        </p:txBody>
      </p:sp>
      <p:pic>
        <p:nvPicPr>
          <p:cNvPr id="314" name="Google Shape;314;p41"/>
          <p:cNvPicPr preferRelativeResize="0"/>
          <p:nvPr/>
        </p:nvPicPr>
        <p:blipFill>
          <a:blip r:embed="rId3">
            <a:alphaModFix/>
          </a:blip>
          <a:stretch>
            <a:fillRect/>
          </a:stretch>
        </p:blipFill>
        <p:spPr>
          <a:xfrm>
            <a:off x="2155300" y="2528325"/>
            <a:ext cx="4716426" cy="1950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a:t>
            </a:r>
            <a:endParaRPr/>
          </a:p>
        </p:txBody>
      </p:sp>
      <p:sp>
        <p:nvSpPr>
          <p:cNvPr id="147" name="Google Shape;147;p15"/>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AutoNum type="arabicPeriod"/>
            </a:pPr>
            <a:r>
              <a:rPr b="1" lang="en" sz="1400"/>
              <a:t>T</a:t>
            </a:r>
            <a:r>
              <a:rPr b="1" lang="en" sz="1400"/>
              <a:t>est Philosophy</a:t>
            </a:r>
            <a:endParaRPr b="1" sz="1400"/>
          </a:p>
          <a:p>
            <a:pPr indent="-298450" lvl="1" marL="914400" rtl="0" algn="l">
              <a:lnSpc>
                <a:spcPct val="100000"/>
              </a:lnSpc>
              <a:spcBef>
                <a:spcPts val="0"/>
              </a:spcBef>
              <a:spcAft>
                <a:spcPts val="0"/>
              </a:spcAft>
              <a:buSzPts val="1100"/>
              <a:buAutoNum type="alphaLcPeriod"/>
            </a:pPr>
            <a:r>
              <a:rPr lang="en" u="sng"/>
              <a:t>Could you test everything you can think of? What criteria are you  using to select what gets tested?</a:t>
            </a:r>
            <a:endParaRPr u="sng"/>
          </a:p>
          <a:p>
            <a:pPr indent="-298450" lvl="2" marL="1371600" rtl="0" algn="l">
              <a:lnSpc>
                <a:spcPct val="100000"/>
              </a:lnSpc>
              <a:spcBef>
                <a:spcPts val="0"/>
              </a:spcBef>
              <a:spcAft>
                <a:spcPts val="0"/>
              </a:spcAft>
              <a:buSzPts val="1100"/>
              <a:buAutoNum type="romanLcPeriod"/>
            </a:pPr>
            <a:r>
              <a:rPr lang="en"/>
              <a:t>We will try to test everything we can think of but </a:t>
            </a:r>
            <a:r>
              <a:rPr lang="en"/>
              <a:t>ultimately</a:t>
            </a:r>
            <a:r>
              <a:rPr lang="en"/>
              <a:t> we miss a couple of test ideas when testing. The criteria is based on the user’s perspectives of their activities and how they use the product.</a:t>
            </a:r>
            <a:endParaRPr/>
          </a:p>
          <a:p>
            <a:pPr indent="0" lvl="0" marL="1371600" rtl="0" algn="l">
              <a:lnSpc>
                <a:spcPct val="100000"/>
              </a:lnSpc>
              <a:spcBef>
                <a:spcPts val="0"/>
              </a:spcBef>
              <a:spcAft>
                <a:spcPts val="0"/>
              </a:spcAft>
              <a:buNone/>
            </a:pPr>
            <a:r>
              <a:t/>
            </a:r>
            <a:endParaRPr/>
          </a:p>
          <a:p>
            <a:pPr indent="-298450" lvl="1" marL="914400" rtl="0" algn="l">
              <a:lnSpc>
                <a:spcPct val="100000"/>
              </a:lnSpc>
              <a:spcBef>
                <a:spcPts val="0"/>
              </a:spcBef>
              <a:spcAft>
                <a:spcPts val="0"/>
              </a:spcAft>
              <a:buSzPts val="1100"/>
              <a:buAutoNum type="alphaLcPeriod"/>
            </a:pPr>
            <a:r>
              <a:rPr lang="en" u="sng"/>
              <a:t>Are there different densities of testing across your code? Will less well understood code go through more testing? Is there a code that does not require testing?</a:t>
            </a:r>
            <a:endParaRPr u="sng"/>
          </a:p>
          <a:p>
            <a:pPr indent="-298450" lvl="2" marL="1371600" rtl="0" algn="l">
              <a:lnSpc>
                <a:spcPct val="100000"/>
              </a:lnSpc>
              <a:spcBef>
                <a:spcPts val="0"/>
              </a:spcBef>
              <a:spcAft>
                <a:spcPts val="0"/>
              </a:spcAft>
              <a:buClr>
                <a:srgbClr val="FFFFFF"/>
              </a:buClr>
              <a:buSzPts val="1100"/>
              <a:buAutoNum type="romanLcPeriod"/>
            </a:pPr>
            <a:r>
              <a:rPr lang="en">
                <a:solidFill>
                  <a:srgbClr val="FFFFFF"/>
                </a:solidFill>
              </a:rPr>
              <a:t>We will test heavily on the primary functions of our product. We will focus less testing on more simple portions of the applications such as </a:t>
            </a:r>
            <a:r>
              <a:rPr lang="en">
                <a:solidFill>
                  <a:srgbClr val="FFFFFF"/>
                </a:solidFill>
              </a:rPr>
              <a:t>formatting</a:t>
            </a:r>
            <a:r>
              <a:rPr lang="en">
                <a:solidFill>
                  <a:srgbClr val="FFFFFF"/>
                </a:solidFill>
              </a:rPr>
              <a:t> and design. For less understood codes, they will be tested more than simple codes but not as much compared to codes for like machine learning.</a:t>
            </a:r>
            <a:endParaRPr>
              <a:solidFill>
                <a:srgbClr val="FFFFFF"/>
              </a:solidFill>
            </a:endParaRPr>
          </a:p>
          <a:p>
            <a:pPr indent="0" lvl="0" marL="1371600" rtl="0" algn="l">
              <a:lnSpc>
                <a:spcPct val="100000"/>
              </a:lnSpc>
              <a:spcBef>
                <a:spcPts val="0"/>
              </a:spcBef>
              <a:spcAft>
                <a:spcPts val="0"/>
              </a:spcAft>
              <a:buNone/>
            </a:pPr>
            <a:r>
              <a:t/>
            </a:r>
            <a:endParaRPr>
              <a:solidFill>
                <a:srgbClr val="FFFFFF"/>
              </a:solidFill>
            </a:endParaRPr>
          </a:p>
          <a:p>
            <a:pPr indent="-298450" lvl="1" marL="914400" rtl="0" algn="l">
              <a:lnSpc>
                <a:spcPct val="100000"/>
              </a:lnSpc>
              <a:spcBef>
                <a:spcPts val="0"/>
              </a:spcBef>
              <a:spcAft>
                <a:spcPts val="0"/>
              </a:spcAft>
              <a:buClr>
                <a:srgbClr val="FFFFFF"/>
              </a:buClr>
              <a:buSzPts val="1100"/>
              <a:buAutoNum type="alphaLcPeriod"/>
            </a:pPr>
            <a:r>
              <a:rPr lang="en" u="sng">
                <a:solidFill>
                  <a:srgbClr val="FFFFFF"/>
                </a:solidFill>
              </a:rPr>
              <a:t>Why would your selected testing program be sufficient? What criteria do you use for making that decision? </a:t>
            </a:r>
            <a:endParaRPr u="sng">
              <a:solidFill>
                <a:srgbClr val="FFFFFF"/>
              </a:solidFill>
            </a:endParaRPr>
          </a:p>
          <a:p>
            <a:pPr indent="-298450" lvl="2" marL="1371600" rtl="0" algn="l">
              <a:lnSpc>
                <a:spcPct val="100000"/>
              </a:lnSpc>
              <a:spcBef>
                <a:spcPts val="0"/>
              </a:spcBef>
              <a:spcAft>
                <a:spcPts val="0"/>
              </a:spcAft>
              <a:buClr>
                <a:srgbClr val="FFFFFF"/>
              </a:buClr>
              <a:buSzPts val="1100"/>
              <a:buAutoNum type="romanLcPeriod"/>
            </a:pPr>
            <a:r>
              <a:rPr lang="en">
                <a:solidFill>
                  <a:srgbClr val="FFFFFF"/>
                </a:solidFill>
              </a:rPr>
              <a:t>We believe that the selected testing program would be sufficient due to the coverage of priority. The criteria would be to test everything but through a priority-based system.</a:t>
            </a:r>
            <a:endParaRPr>
              <a:solidFill>
                <a:srgbClr val="FFFFFF"/>
              </a:solidFill>
            </a:endParaRPr>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t/>
            </a:r>
            <a:endParaRPr b="1"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Goals</a:t>
            </a:r>
            <a:endParaRPr/>
          </a:p>
        </p:txBody>
      </p:sp>
      <p:sp>
        <p:nvSpPr>
          <p:cNvPr id="320" name="Google Shape;320;p42"/>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Test model using Dataset	</a:t>
            </a:r>
            <a:endParaRPr sz="1400"/>
          </a:p>
          <a:p>
            <a:pPr indent="-317500" lvl="0" marL="457200" rtl="0" algn="l">
              <a:lnSpc>
                <a:spcPct val="150000"/>
              </a:lnSpc>
              <a:spcBef>
                <a:spcPts val="0"/>
              </a:spcBef>
              <a:spcAft>
                <a:spcPts val="0"/>
              </a:spcAft>
              <a:buSzPts val="1400"/>
              <a:buChar char="●"/>
            </a:pPr>
            <a:r>
              <a:rPr lang="en" sz="1400"/>
              <a:t>Apply ML model in either Node.js and show it on UI	</a:t>
            </a:r>
            <a:endParaRPr sz="1400"/>
          </a:p>
          <a:p>
            <a:pPr indent="-317500" lvl="0" marL="457200" rtl="0" algn="l">
              <a:lnSpc>
                <a:spcPct val="150000"/>
              </a:lnSpc>
              <a:spcBef>
                <a:spcPts val="0"/>
              </a:spcBef>
              <a:spcAft>
                <a:spcPts val="0"/>
              </a:spcAft>
              <a:buSzPts val="1400"/>
              <a:buChar char="●"/>
            </a:pPr>
            <a:r>
              <a:rPr lang="en" sz="1400"/>
              <a:t>Test from users perspective	</a:t>
            </a:r>
            <a:endParaRPr sz="1400"/>
          </a:p>
          <a:p>
            <a:pPr indent="-317500" lvl="0" marL="457200" rtl="0" algn="l">
              <a:lnSpc>
                <a:spcPct val="150000"/>
              </a:lnSpc>
              <a:spcBef>
                <a:spcPts val="0"/>
              </a:spcBef>
              <a:spcAft>
                <a:spcPts val="0"/>
              </a:spcAft>
              <a:buSzPts val="1400"/>
              <a:buChar char="●"/>
            </a:pPr>
            <a:r>
              <a:rPr lang="en" sz="1400"/>
              <a:t>List of Local park within certain range	</a:t>
            </a:r>
            <a:endParaRPr sz="1400"/>
          </a:p>
          <a:p>
            <a:pPr indent="-317500" lvl="0" marL="457200" rtl="0" algn="l">
              <a:lnSpc>
                <a:spcPct val="150000"/>
              </a:lnSpc>
              <a:spcBef>
                <a:spcPts val="0"/>
              </a:spcBef>
              <a:spcAft>
                <a:spcPts val="0"/>
              </a:spcAft>
              <a:buSzPts val="1400"/>
              <a:buChar char="●"/>
            </a:pPr>
            <a:r>
              <a:rPr lang="en" sz="1400"/>
              <a:t>Create Map Around User	</a:t>
            </a:r>
            <a:endParaRPr sz="1400"/>
          </a:p>
          <a:p>
            <a:pPr indent="-317500" lvl="0" marL="457200" rtl="0" algn="l">
              <a:lnSpc>
                <a:spcPct val="150000"/>
              </a:lnSpc>
              <a:spcBef>
                <a:spcPts val="0"/>
              </a:spcBef>
              <a:spcAft>
                <a:spcPts val="0"/>
              </a:spcAft>
              <a:buSzPts val="1400"/>
              <a:buChar char="●"/>
            </a:pPr>
            <a:r>
              <a:rPr lang="en" sz="1400"/>
              <a:t>Test all Functionality	</a:t>
            </a:r>
            <a:endParaRPr sz="1400"/>
          </a:p>
          <a:p>
            <a:pPr indent="-317500" lvl="0" marL="457200" rtl="0" algn="l">
              <a:lnSpc>
                <a:spcPct val="150000"/>
              </a:lnSpc>
              <a:spcBef>
                <a:spcPts val="0"/>
              </a:spcBef>
              <a:spcAft>
                <a:spcPts val="0"/>
              </a:spcAft>
              <a:buSzPts val="1400"/>
              <a:buChar char="●"/>
            </a:pPr>
            <a:r>
              <a:rPr lang="en" sz="1400"/>
              <a:t>Finish Star rating - own user can't rate their own profile	</a:t>
            </a:r>
            <a:endParaRPr sz="1400"/>
          </a:p>
          <a:p>
            <a:pPr indent="-317500" lvl="0" marL="457200" rtl="0" algn="l">
              <a:lnSpc>
                <a:spcPct val="150000"/>
              </a:lnSpc>
              <a:spcBef>
                <a:spcPts val="0"/>
              </a:spcBef>
              <a:spcAft>
                <a:spcPts val="0"/>
              </a:spcAft>
              <a:buSzPts val="1400"/>
              <a:buChar char="●"/>
            </a:pPr>
            <a:r>
              <a:rPr lang="en" sz="1400"/>
              <a:t>Finish Star rating - own user can rate other profile	</a:t>
            </a:r>
            <a:endParaRPr sz="1400"/>
          </a:p>
          <a:p>
            <a:pPr indent="-317500" lvl="0" marL="457200" rtl="0" algn="l">
              <a:lnSpc>
                <a:spcPct val="150000"/>
              </a:lnSpc>
              <a:spcBef>
                <a:spcPts val="0"/>
              </a:spcBef>
              <a:spcAft>
                <a:spcPts val="0"/>
              </a:spcAft>
              <a:buSzPts val="1400"/>
              <a:buChar char="●"/>
            </a:pPr>
            <a:r>
              <a:rPr lang="en" sz="1400"/>
              <a:t>Finish Testing model using data set	</a:t>
            </a:r>
            <a:endParaRPr sz="1400"/>
          </a:p>
          <a:p>
            <a:pPr indent="-317500" lvl="0" marL="457200" rtl="0" algn="l">
              <a:lnSpc>
                <a:spcPct val="150000"/>
              </a:lnSpc>
              <a:spcBef>
                <a:spcPts val="0"/>
              </a:spcBef>
              <a:spcAft>
                <a:spcPts val="0"/>
              </a:spcAft>
              <a:buSzPts val="1400"/>
              <a:buChar char="●"/>
            </a:pPr>
            <a:r>
              <a:rPr lang="en" sz="1400"/>
              <a:t>Create a map of the local area around school	</a:t>
            </a:r>
            <a:endParaRPr sz="1400"/>
          </a:p>
          <a:p>
            <a:pPr indent="0" lvl="0" marL="0" rtl="0" algn="l">
              <a:lnSpc>
                <a:spcPct val="150000"/>
              </a:lnSpc>
              <a:spcBef>
                <a:spcPts val="1600"/>
              </a:spcBef>
              <a:spcAft>
                <a:spcPts val="160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1297500" y="393750"/>
            <a:ext cx="70389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 for This Sprint</a:t>
            </a:r>
            <a:endParaRPr/>
          </a:p>
        </p:txBody>
      </p:sp>
      <p:sp>
        <p:nvSpPr>
          <p:cNvPr id="326" name="Google Shape;326;p43"/>
          <p:cNvSpPr txBox="1"/>
          <p:nvPr>
            <p:ph idx="1" type="body"/>
          </p:nvPr>
        </p:nvSpPr>
        <p:spPr>
          <a:xfrm>
            <a:off x="1297500" y="1111700"/>
            <a:ext cx="7038900" cy="3438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As a Player:</a:t>
            </a:r>
            <a:endParaRPr sz="1800"/>
          </a:p>
          <a:p>
            <a:pPr indent="-317500" lvl="1" marL="914400" rtl="0" algn="l">
              <a:lnSpc>
                <a:spcPct val="115000"/>
              </a:lnSpc>
              <a:spcBef>
                <a:spcPts val="0"/>
              </a:spcBef>
              <a:spcAft>
                <a:spcPts val="0"/>
              </a:spcAft>
              <a:buSzPts val="1400"/>
              <a:buChar char="○"/>
            </a:pPr>
            <a:r>
              <a:rPr lang="en" sz="1400"/>
              <a:t>“I want to be recommend new sports to try, so that I can try a new sport”</a:t>
            </a:r>
            <a:endParaRPr sz="1400"/>
          </a:p>
          <a:p>
            <a:pPr indent="-342900" lvl="1" marL="914400" rtl="0" algn="l">
              <a:lnSpc>
                <a:spcPct val="115000"/>
              </a:lnSpc>
              <a:spcBef>
                <a:spcPts val="0"/>
              </a:spcBef>
              <a:spcAft>
                <a:spcPts val="0"/>
              </a:spcAft>
              <a:buSzPts val="1800"/>
              <a:buChar char="○"/>
            </a:pPr>
            <a:r>
              <a:rPr lang="en" sz="1400"/>
              <a:t>“I want to be able to see the local area on a map, so that i know what parks are around”</a:t>
            </a:r>
            <a:endParaRPr sz="1400"/>
          </a:p>
          <a:p>
            <a:pPr indent="-342900" lvl="0" marL="457200" rtl="0" algn="l">
              <a:lnSpc>
                <a:spcPct val="115000"/>
              </a:lnSpc>
              <a:spcBef>
                <a:spcPts val="1000"/>
              </a:spcBef>
              <a:spcAft>
                <a:spcPts val="0"/>
              </a:spcAft>
              <a:buSzPts val="1800"/>
              <a:buChar char="●"/>
            </a:pPr>
            <a:r>
              <a:rPr lang="en" sz="1800"/>
              <a:t>As an App Admin:</a:t>
            </a:r>
            <a:endParaRPr sz="1800"/>
          </a:p>
          <a:p>
            <a:pPr indent="-317500" lvl="1" marL="914400" rtl="0" algn="l">
              <a:lnSpc>
                <a:spcPct val="115000"/>
              </a:lnSpc>
              <a:spcBef>
                <a:spcPts val="0"/>
              </a:spcBef>
              <a:spcAft>
                <a:spcPts val="0"/>
              </a:spcAft>
              <a:buSzPts val="1400"/>
              <a:buChar char="○"/>
            </a:pPr>
            <a:r>
              <a:rPr lang="en" sz="1400"/>
              <a:t>“I want to have a product that runs without error, so that our customers can have an enjoyable experience”</a:t>
            </a:r>
            <a:endParaRPr sz="1400"/>
          </a:p>
          <a:p>
            <a:pPr indent="-342900" lvl="0" marL="457200" rtl="0" algn="l">
              <a:lnSpc>
                <a:spcPct val="115000"/>
              </a:lnSpc>
              <a:spcBef>
                <a:spcPts val="1000"/>
              </a:spcBef>
              <a:spcAft>
                <a:spcPts val="0"/>
              </a:spcAft>
              <a:buSzPts val="1800"/>
              <a:buChar char="●"/>
            </a:pPr>
            <a:r>
              <a:rPr lang="en" sz="1800"/>
              <a:t>As a Management Team:</a:t>
            </a:r>
            <a:endParaRPr sz="1800"/>
          </a:p>
          <a:p>
            <a:pPr indent="-317500" lvl="1" marL="914400" rtl="0" algn="l">
              <a:lnSpc>
                <a:spcPct val="115000"/>
              </a:lnSpc>
              <a:spcBef>
                <a:spcPts val="0"/>
              </a:spcBef>
              <a:spcAft>
                <a:spcPts val="0"/>
              </a:spcAft>
              <a:buSzPts val="1400"/>
              <a:buChar char="○"/>
            </a:pPr>
            <a:r>
              <a:rPr lang="en" sz="1400"/>
              <a:t>“We want to be constantly training and testing our Machine Learning model within our application.”</a:t>
            </a:r>
            <a:endParaRPr sz="1400"/>
          </a:p>
          <a:p>
            <a:pPr indent="-317500" lvl="1" marL="914400" rtl="0" algn="l">
              <a:lnSpc>
                <a:spcPct val="115000"/>
              </a:lnSpc>
              <a:spcBef>
                <a:spcPts val="0"/>
              </a:spcBef>
              <a:spcAft>
                <a:spcPts val="0"/>
              </a:spcAft>
              <a:buSzPts val="1400"/>
              <a:buChar char="○"/>
            </a:pPr>
            <a:r>
              <a:rPr lang="en" sz="1400"/>
              <a:t>“I want to have all of our documents done, so that we can finish our product.”</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1297500" y="393750"/>
            <a:ext cx="70389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 for This Sprint</a:t>
            </a:r>
            <a:endParaRPr/>
          </a:p>
        </p:txBody>
      </p:sp>
      <p:sp>
        <p:nvSpPr>
          <p:cNvPr id="332" name="Google Shape;332;p44"/>
          <p:cNvSpPr txBox="1"/>
          <p:nvPr>
            <p:ph idx="1" type="body"/>
          </p:nvPr>
        </p:nvSpPr>
        <p:spPr>
          <a:xfrm>
            <a:off x="1297500" y="1111700"/>
            <a:ext cx="7038900" cy="3438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User story priority is based on complexity and most time consuming.</a:t>
            </a:r>
            <a:endParaRPr sz="1800"/>
          </a:p>
          <a:p>
            <a:pPr indent="-317500" lvl="1" marL="914400" rtl="0" algn="l">
              <a:lnSpc>
                <a:spcPct val="115000"/>
              </a:lnSpc>
              <a:spcBef>
                <a:spcPts val="0"/>
              </a:spcBef>
              <a:spcAft>
                <a:spcPts val="0"/>
              </a:spcAft>
              <a:buSzPts val="1400"/>
              <a:buChar char="○"/>
            </a:pPr>
            <a:r>
              <a:rPr lang="en" sz="1400"/>
              <a:t>Highest priority is implementing our ML model</a:t>
            </a:r>
            <a:endParaRPr sz="1400"/>
          </a:p>
          <a:p>
            <a:pPr indent="-317500" lvl="1" marL="914400" rtl="0" algn="l">
              <a:lnSpc>
                <a:spcPct val="115000"/>
              </a:lnSpc>
              <a:spcBef>
                <a:spcPts val="0"/>
              </a:spcBef>
              <a:spcAft>
                <a:spcPts val="0"/>
              </a:spcAft>
              <a:buSzPts val="1400"/>
              <a:buChar char="○"/>
            </a:pPr>
            <a:r>
              <a:rPr lang="en" sz="1400"/>
              <a:t>Second Highest Priority is Implementing Maps</a:t>
            </a:r>
            <a:endParaRPr sz="1400"/>
          </a:p>
          <a:p>
            <a:pPr indent="-317500" lvl="1" marL="914400" rtl="0" algn="l">
              <a:lnSpc>
                <a:spcPct val="115000"/>
              </a:lnSpc>
              <a:spcBef>
                <a:spcPts val="0"/>
              </a:spcBef>
              <a:spcAft>
                <a:spcPts val="0"/>
              </a:spcAft>
              <a:buSzPts val="1400"/>
              <a:buChar char="○"/>
            </a:pPr>
            <a:r>
              <a:rPr lang="en" sz="1400"/>
              <a:t>Third Highest Priority is implementing additional user interactions.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Planning Matrix</a:t>
            </a:r>
            <a:endParaRPr/>
          </a:p>
        </p:txBody>
      </p:sp>
      <p:pic>
        <p:nvPicPr>
          <p:cNvPr id="338" name="Google Shape;338;p45"/>
          <p:cNvPicPr preferRelativeResize="0"/>
          <p:nvPr/>
        </p:nvPicPr>
        <p:blipFill>
          <a:blip r:embed="rId3">
            <a:alphaModFix/>
          </a:blip>
          <a:stretch>
            <a:fillRect/>
          </a:stretch>
        </p:blipFill>
        <p:spPr>
          <a:xfrm>
            <a:off x="152400" y="2086750"/>
            <a:ext cx="8839202" cy="9700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344" name="Google Shape;344;p46"/>
          <p:cNvPicPr preferRelativeResize="0"/>
          <p:nvPr/>
        </p:nvPicPr>
        <p:blipFill>
          <a:blip r:embed="rId3">
            <a:alphaModFix/>
          </a:blip>
          <a:stretch>
            <a:fillRect/>
          </a:stretch>
        </p:blipFill>
        <p:spPr>
          <a:xfrm>
            <a:off x="652750" y="1307850"/>
            <a:ext cx="7683649" cy="3530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1297500" y="393750"/>
            <a:ext cx="70389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Curve</a:t>
            </a:r>
            <a:endParaRPr/>
          </a:p>
        </p:txBody>
      </p:sp>
      <p:pic>
        <p:nvPicPr>
          <p:cNvPr id="350" name="Google Shape;350;p47" title="Chart"/>
          <p:cNvPicPr preferRelativeResize="0"/>
          <p:nvPr/>
        </p:nvPicPr>
        <p:blipFill>
          <a:blip r:embed="rId3">
            <a:alphaModFix/>
          </a:blip>
          <a:stretch>
            <a:fillRect/>
          </a:stretch>
        </p:blipFill>
        <p:spPr>
          <a:xfrm>
            <a:off x="1611525" y="998200"/>
            <a:ext cx="6410862" cy="3964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1174988" y="112125"/>
            <a:ext cx="7038900" cy="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Board (Start)</a:t>
            </a:r>
            <a:endParaRPr/>
          </a:p>
        </p:txBody>
      </p:sp>
      <p:pic>
        <p:nvPicPr>
          <p:cNvPr id="356" name="Google Shape;356;p48"/>
          <p:cNvPicPr preferRelativeResize="0"/>
          <p:nvPr/>
        </p:nvPicPr>
        <p:blipFill>
          <a:blip r:embed="rId3">
            <a:alphaModFix/>
          </a:blip>
          <a:stretch>
            <a:fillRect/>
          </a:stretch>
        </p:blipFill>
        <p:spPr>
          <a:xfrm>
            <a:off x="671513" y="882825"/>
            <a:ext cx="8045870" cy="426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1148025" y="112125"/>
            <a:ext cx="7038900" cy="4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Board (End)</a:t>
            </a:r>
            <a:endParaRPr/>
          </a:p>
        </p:txBody>
      </p:sp>
      <p:pic>
        <p:nvPicPr>
          <p:cNvPr id="362" name="Google Shape;362;p49"/>
          <p:cNvPicPr preferRelativeResize="0"/>
          <p:nvPr/>
        </p:nvPicPr>
        <p:blipFill>
          <a:blip r:embed="rId3">
            <a:alphaModFix/>
          </a:blip>
          <a:stretch>
            <a:fillRect/>
          </a:stretch>
        </p:blipFill>
        <p:spPr>
          <a:xfrm>
            <a:off x="707888" y="729550"/>
            <a:ext cx="7728236" cy="4290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Features</a:t>
            </a:r>
            <a:endParaRPr/>
          </a:p>
        </p:txBody>
      </p:sp>
      <p:sp>
        <p:nvSpPr>
          <p:cNvPr id="368" name="Google Shape;368;p50"/>
          <p:cNvSpPr txBox="1"/>
          <p:nvPr>
            <p:ph idx="1" type="body"/>
          </p:nvPr>
        </p:nvSpPr>
        <p:spPr>
          <a:xfrm>
            <a:off x="1297500" y="798600"/>
            <a:ext cx="3403200" cy="421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Completed(19)</a:t>
            </a:r>
            <a:endParaRPr/>
          </a:p>
          <a:p>
            <a:pPr indent="-298450" lvl="0" marL="457200" rtl="0" algn="l">
              <a:spcBef>
                <a:spcPts val="1600"/>
              </a:spcBef>
              <a:spcAft>
                <a:spcPts val="0"/>
              </a:spcAft>
              <a:buSzPts val="1100"/>
              <a:buChar char="●"/>
            </a:pPr>
            <a:r>
              <a:rPr lang="en" sz="1100"/>
              <a:t>Create Account</a:t>
            </a:r>
            <a:endParaRPr sz="1100"/>
          </a:p>
          <a:p>
            <a:pPr indent="-298450" lvl="0" marL="457200" rtl="0" algn="l">
              <a:spcBef>
                <a:spcPts val="0"/>
              </a:spcBef>
              <a:spcAft>
                <a:spcPts val="0"/>
              </a:spcAft>
              <a:buSzPts val="1100"/>
              <a:buChar char="●"/>
            </a:pPr>
            <a:r>
              <a:rPr lang="en" sz="1100"/>
              <a:t>Create Profile</a:t>
            </a:r>
            <a:endParaRPr sz="1100"/>
          </a:p>
          <a:p>
            <a:pPr indent="-298450" lvl="0" marL="457200" rtl="0" algn="l">
              <a:spcBef>
                <a:spcPts val="0"/>
              </a:spcBef>
              <a:spcAft>
                <a:spcPts val="0"/>
              </a:spcAft>
              <a:buSzPts val="1100"/>
              <a:buChar char="●"/>
            </a:pPr>
            <a:r>
              <a:rPr lang="en" sz="1100"/>
              <a:t>Log in</a:t>
            </a:r>
            <a:endParaRPr sz="1100"/>
          </a:p>
          <a:p>
            <a:pPr indent="-298450" lvl="0" marL="457200" rtl="0" algn="l">
              <a:spcBef>
                <a:spcPts val="0"/>
              </a:spcBef>
              <a:spcAft>
                <a:spcPts val="0"/>
              </a:spcAft>
              <a:buSzPts val="1100"/>
              <a:buChar char="●"/>
            </a:pPr>
            <a:r>
              <a:rPr lang="en" sz="1100"/>
              <a:t>Log out</a:t>
            </a:r>
            <a:endParaRPr sz="1100"/>
          </a:p>
          <a:p>
            <a:pPr indent="-298450" lvl="0" marL="457200" rtl="0" algn="l">
              <a:spcBef>
                <a:spcPts val="0"/>
              </a:spcBef>
              <a:spcAft>
                <a:spcPts val="0"/>
              </a:spcAft>
              <a:buSzPts val="1100"/>
              <a:buChar char="●"/>
            </a:pPr>
            <a:r>
              <a:rPr lang="en" sz="1100"/>
              <a:t>Change Password</a:t>
            </a:r>
            <a:endParaRPr sz="1100"/>
          </a:p>
          <a:p>
            <a:pPr indent="-298450" lvl="0" marL="457200" rtl="0" algn="l">
              <a:spcBef>
                <a:spcPts val="0"/>
              </a:spcBef>
              <a:spcAft>
                <a:spcPts val="0"/>
              </a:spcAft>
              <a:buSzPts val="1100"/>
              <a:buChar char="●"/>
            </a:pPr>
            <a:r>
              <a:rPr lang="en" sz="1100"/>
              <a:t>View Profile</a:t>
            </a:r>
            <a:endParaRPr sz="1100"/>
          </a:p>
          <a:p>
            <a:pPr indent="-298450" lvl="0" marL="457200" rtl="0" algn="l">
              <a:spcBef>
                <a:spcPts val="0"/>
              </a:spcBef>
              <a:spcAft>
                <a:spcPts val="0"/>
              </a:spcAft>
              <a:buSzPts val="1100"/>
              <a:buChar char="●"/>
            </a:pPr>
            <a:r>
              <a:rPr lang="en" sz="1100"/>
              <a:t>View Other Profile</a:t>
            </a:r>
            <a:endParaRPr sz="1100"/>
          </a:p>
          <a:p>
            <a:pPr indent="-298450" lvl="0" marL="457200" rtl="0" algn="l">
              <a:spcBef>
                <a:spcPts val="0"/>
              </a:spcBef>
              <a:spcAft>
                <a:spcPts val="0"/>
              </a:spcAft>
              <a:buSzPts val="1100"/>
              <a:buChar char="●"/>
            </a:pPr>
            <a:r>
              <a:rPr lang="en" sz="1100"/>
              <a:t>Edit Profile</a:t>
            </a:r>
            <a:endParaRPr sz="1100"/>
          </a:p>
          <a:p>
            <a:pPr indent="-298450" lvl="0" marL="457200" rtl="0" algn="l">
              <a:spcBef>
                <a:spcPts val="0"/>
              </a:spcBef>
              <a:spcAft>
                <a:spcPts val="0"/>
              </a:spcAft>
              <a:buSzPts val="1100"/>
              <a:buChar char="●"/>
            </a:pPr>
            <a:r>
              <a:rPr lang="en" sz="1100"/>
              <a:t>View Schedule</a:t>
            </a:r>
            <a:endParaRPr sz="1100"/>
          </a:p>
          <a:p>
            <a:pPr indent="-298450" lvl="0" marL="457200" rtl="0" algn="l">
              <a:spcBef>
                <a:spcPts val="0"/>
              </a:spcBef>
              <a:spcAft>
                <a:spcPts val="0"/>
              </a:spcAft>
              <a:buSzPts val="1100"/>
              <a:buChar char="●"/>
            </a:pPr>
            <a:r>
              <a:rPr lang="en" sz="1100"/>
              <a:t>View Events</a:t>
            </a:r>
            <a:endParaRPr sz="1100"/>
          </a:p>
          <a:p>
            <a:pPr indent="-298450" lvl="0" marL="457200" rtl="0" algn="l">
              <a:spcBef>
                <a:spcPts val="0"/>
              </a:spcBef>
              <a:spcAft>
                <a:spcPts val="0"/>
              </a:spcAft>
              <a:buSzPts val="1100"/>
              <a:buChar char="●"/>
            </a:pPr>
            <a:r>
              <a:rPr lang="en" sz="1100"/>
              <a:t>Create Event</a:t>
            </a:r>
            <a:endParaRPr sz="1100"/>
          </a:p>
          <a:p>
            <a:pPr indent="-298450" lvl="0" marL="457200" rtl="0" algn="l">
              <a:spcBef>
                <a:spcPts val="0"/>
              </a:spcBef>
              <a:spcAft>
                <a:spcPts val="0"/>
              </a:spcAft>
              <a:buSzPts val="1100"/>
              <a:buChar char="●"/>
            </a:pPr>
            <a:r>
              <a:rPr lang="en" sz="1100"/>
              <a:t>Join Event</a:t>
            </a:r>
            <a:endParaRPr sz="1100"/>
          </a:p>
          <a:p>
            <a:pPr indent="-298450" lvl="0" marL="457200" rtl="0" algn="l">
              <a:spcBef>
                <a:spcPts val="0"/>
              </a:spcBef>
              <a:spcAft>
                <a:spcPts val="0"/>
              </a:spcAft>
              <a:buSzPts val="1100"/>
              <a:buChar char="●"/>
            </a:pPr>
            <a:r>
              <a:rPr lang="en" sz="1100"/>
              <a:t>Cancel Event</a:t>
            </a:r>
            <a:endParaRPr sz="1100"/>
          </a:p>
          <a:p>
            <a:pPr indent="-298450" lvl="0" marL="457200" rtl="0" algn="l">
              <a:spcBef>
                <a:spcPts val="0"/>
              </a:spcBef>
              <a:spcAft>
                <a:spcPts val="0"/>
              </a:spcAft>
              <a:buSzPts val="1100"/>
              <a:buChar char="●"/>
            </a:pPr>
            <a:r>
              <a:rPr lang="en" sz="1100"/>
              <a:t>Leave Event</a:t>
            </a:r>
            <a:endParaRPr sz="1100"/>
          </a:p>
          <a:p>
            <a:pPr indent="-298450" lvl="0" marL="457200" rtl="0" algn="l">
              <a:spcBef>
                <a:spcPts val="0"/>
              </a:spcBef>
              <a:spcAft>
                <a:spcPts val="0"/>
              </a:spcAft>
              <a:buSzPts val="1100"/>
              <a:buChar char="●"/>
            </a:pPr>
            <a:r>
              <a:rPr lang="en" sz="1100"/>
              <a:t>View Available Events</a:t>
            </a:r>
            <a:endParaRPr sz="1100"/>
          </a:p>
          <a:p>
            <a:pPr indent="-298450" lvl="0" marL="457200" rtl="0" algn="l">
              <a:spcBef>
                <a:spcPts val="0"/>
              </a:spcBef>
              <a:spcAft>
                <a:spcPts val="0"/>
              </a:spcAft>
              <a:buSzPts val="1100"/>
              <a:buChar char="●"/>
            </a:pPr>
            <a:r>
              <a:rPr lang="en" sz="1100"/>
              <a:t>Sort Through Schedule</a:t>
            </a:r>
            <a:endParaRPr sz="1100"/>
          </a:p>
          <a:p>
            <a:pPr indent="-298450" lvl="0" marL="457200" rtl="0" algn="l">
              <a:spcBef>
                <a:spcPts val="0"/>
              </a:spcBef>
              <a:spcAft>
                <a:spcPts val="0"/>
              </a:spcAft>
              <a:buSzPts val="1100"/>
              <a:buChar char="●"/>
            </a:pPr>
            <a:r>
              <a:rPr lang="en" sz="1100"/>
              <a:t>Sort Through Events</a:t>
            </a:r>
            <a:endParaRPr sz="1100"/>
          </a:p>
          <a:p>
            <a:pPr indent="-298450" lvl="0" marL="457200" rtl="0" algn="l">
              <a:spcBef>
                <a:spcPts val="0"/>
              </a:spcBef>
              <a:spcAft>
                <a:spcPts val="0"/>
              </a:spcAft>
              <a:buSzPts val="1100"/>
              <a:buChar char="●"/>
            </a:pPr>
            <a:r>
              <a:rPr lang="en" sz="1100"/>
              <a:t>View Ratings and Reviews</a:t>
            </a:r>
            <a:endParaRPr sz="1100"/>
          </a:p>
          <a:p>
            <a:pPr indent="-298450" lvl="0" marL="457200" rtl="0" algn="l">
              <a:spcBef>
                <a:spcPts val="0"/>
              </a:spcBef>
              <a:spcAft>
                <a:spcPts val="0"/>
              </a:spcAft>
              <a:buSzPts val="1100"/>
              <a:buChar char="●"/>
            </a:pPr>
            <a:r>
              <a:rPr lang="en" sz="1100"/>
              <a:t>Leave Ratings and Reviews</a:t>
            </a:r>
            <a:endParaRPr sz="1100"/>
          </a:p>
        </p:txBody>
      </p:sp>
      <p:sp>
        <p:nvSpPr>
          <p:cNvPr id="369" name="Google Shape;369;p50"/>
          <p:cNvSpPr txBox="1"/>
          <p:nvPr>
            <p:ph idx="2" type="body"/>
          </p:nvPr>
        </p:nvSpPr>
        <p:spPr>
          <a:xfrm>
            <a:off x="4933225" y="962500"/>
            <a:ext cx="3403200" cy="3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Progress(2)</a:t>
            </a:r>
            <a:endParaRPr/>
          </a:p>
          <a:p>
            <a:pPr indent="-304800" lvl="0" marL="457200" rtl="0" algn="l">
              <a:spcBef>
                <a:spcPts val="1600"/>
              </a:spcBef>
              <a:spcAft>
                <a:spcPts val="0"/>
              </a:spcAft>
              <a:buSzPts val="1200"/>
              <a:buChar char="●"/>
            </a:pPr>
            <a:r>
              <a:rPr lang="en" sz="1200"/>
              <a:t>Map Features</a:t>
            </a:r>
            <a:endParaRPr sz="1200"/>
          </a:p>
          <a:p>
            <a:pPr indent="-304800" lvl="0" marL="457200" rtl="0" algn="l">
              <a:spcBef>
                <a:spcPts val="0"/>
              </a:spcBef>
              <a:spcAft>
                <a:spcPts val="0"/>
              </a:spcAft>
              <a:buSzPts val="1200"/>
              <a:buChar char="●"/>
            </a:pPr>
            <a:r>
              <a:rPr lang="en" sz="1200"/>
              <a:t>Recommending a sport to a user</a:t>
            </a:r>
            <a:endParaRPr sz="1200"/>
          </a:p>
          <a:p>
            <a:pPr indent="-304800" lvl="0" marL="457200" rtl="0" algn="l">
              <a:spcBef>
                <a:spcPts val="0"/>
              </a:spcBef>
              <a:spcAft>
                <a:spcPts val="0"/>
              </a:spcAft>
              <a:buSzPts val="1200"/>
              <a:buChar char="●"/>
            </a:pPr>
            <a:r>
              <a:rPr lang="en" sz="1200"/>
              <a:t>Machine Learning Component</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1297500" y="393750"/>
            <a:ext cx="70389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a:t>
            </a:r>
            <a:endParaRPr/>
          </a:p>
        </p:txBody>
      </p:sp>
      <p:sp>
        <p:nvSpPr>
          <p:cNvPr id="375" name="Google Shape;375;p51"/>
          <p:cNvSpPr txBox="1"/>
          <p:nvPr>
            <p:ph idx="1" type="body"/>
          </p:nvPr>
        </p:nvSpPr>
        <p:spPr>
          <a:xfrm>
            <a:off x="1297500" y="948650"/>
            <a:ext cx="7038900" cy="33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goal was to:</a:t>
            </a:r>
            <a:endParaRPr sz="1800"/>
          </a:p>
          <a:p>
            <a:pPr indent="-317500" lvl="0" marL="457200" rtl="0" algn="l">
              <a:spcBef>
                <a:spcPts val="1600"/>
              </a:spcBef>
              <a:spcAft>
                <a:spcPts val="0"/>
              </a:spcAft>
              <a:buSzPts val="1400"/>
              <a:buChar char="●"/>
            </a:pPr>
            <a:r>
              <a:rPr lang="en" sz="1400"/>
              <a:t>Test model using Dataset	</a:t>
            </a:r>
            <a:endParaRPr sz="1400"/>
          </a:p>
          <a:p>
            <a:pPr indent="-317500" lvl="0" marL="457200" rtl="0" algn="l">
              <a:spcBef>
                <a:spcPts val="0"/>
              </a:spcBef>
              <a:spcAft>
                <a:spcPts val="0"/>
              </a:spcAft>
              <a:buSzPts val="1400"/>
              <a:buChar char="●"/>
            </a:pPr>
            <a:r>
              <a:rPr lang="en" sz="1400"/>
              <a:t>Apply ML model in either Python/Node.js	 and show it on UI</a:t>
            </a:r>
            <a:endParaRPr sz="1400"/>
          </a:p>
          <a:p>
            <a:pPr indent="-317500" lvl="0" marL="457200" rtl="0" algn="l">
              <a:spcBef>
                <a:spcPts val="0"/>
              </a:spcBef>
              <a:spcAft>
                <a:spcPts val="0"/>
              </a:spcAft>
              <a:buSzPts val="1400"/>
              <a:buChar char="●"/>
            </a:pPr>
            <a:r>
              <a:rPr lang="en" sz="1400"/>
              <a:t>Test from users perspective	</a:t>
            </a:r>
            <a:endParaRPr sz="1400"/>
          </a:p>
          <a:p>
            <a:pPr indent="-317500" lvl="0" marL="457200" rtl="0" algn="l">
              <a:spcBef>
                <a:spcPts val="0"/>
              </a:spcBef>
              <a:spcAft>
                <a:spcPts val="0"/>
              </a:spcAft>
              <a:buSzPts val="1400"/>
              <a:buChar char="●"/>
            </a:pPr>
            <a:r>
              <a:rPr lang="en" sz="1400"/>
              <a:t>List of Local park within certain range	</a:t>
            </a:r>
            <a:endParaRPr sz="1400"/>
          </a:p>
          <a:p>
            <a:pPr indent="-317500" lvl="0" marL="457200" rtl="0" algn="l">
              <a:spcBef>
                <a:spcPts val="0"/>
              </a:spcBef>
              <a:spcAft>
                <a:spcPts val="0"/>
              </a:spcAft>
              <a:buSzPts val="1400"/>
              <a:buChar char="●"/>
            </a:pPr>
            <a:r>
              <a:rPr lang="en" sz="1400"/>
              <a:t>Create Map Around User	</a:t>
            </a:r>
            <a:endParaRPr sz="1400"/>
          </a:p>
          <a:p>
            <a:pPr indent="-317500" lvl="0" marL="457200" rtl="0" algn="l">
              <a:spcBef>
                <a:spcPts val="0"/>
              </a:spcBef>
              <a:spcAft>
                <a:spcPts val="0"/>
              </a:spcAft>
              <a:buSzPts val="1400"/>
              <a:buChar char="●"/>
            </a:pPr>
            <a:r>
              <a:rPr lang="en" sz="1400"/>
              <a:t>Test all Functionality	</a:t>
            </a:r>
            <a:endParaRPr sz="1400"/>
          </a:p>
          <a:p>
            <a:pPr indent="-317500" lvl="0" marL="457200" rtl="0" algn="l">
              <a:spcBef>
                <a:spcPts val="0"/>
              </a:spcBef>
              <a:spcAft>
                <a:spcPts val="0"/>
              </a:spcAft>
              <a:buSzPts val="1400"/>
              <a:buChar char="●"/>
            </a:pPr>
            <a:r>
              <a:rPr lang="en" sz="1400"/>
              <a:t>Finish Star rating - own user can't rate their own profile	</a:t>
            </a:r>
            <a:endParaRPr sz="1400"/>
          </a:p>
          <a:p>
            <a:pPr indent="-317500" lvl="0" marL="457200" rtl="0" algn="l">
              <a:spcBef>
                <a:spcPts val="0"/>
              </a:spcBef>
              <a:spcAft>
                <a:spcPts val="0"/>
              </a:spcAft>
              <a:buSzPts val="1400"/>
              <a:buChar char="●"/>
            </a:pPr>
            <a:r>
              <a:rPr lang="en" sz="1400"/>
              <a:t>Finish Star rating - own user can rate other profile	</a:t>
            </a:r>
            <a:endParaRPr sz="1400"/>
          </a:p>
          <a:p>
            <a:pPr indent="-317500" lvl="0" marL="457200" rtl="0" algn="l">
              <a:spcBef>
                <a:spcPts val="0"/>
              </a:spcBef>
              <a:spcAft>
                <a:spcPts val="0"/>
              </a:spcAft>
              <a:buSzPts val="1400"/>
              <a:buChar char="●"/>
            </a:pPr>
            <a:r>
              <a:rPr lang="en" sz="1400"/>
              <a:t>Finish Testing model using data set	</a:t>
            </a:r>
            <a:endParaRPr sz="1400"/>
          </a:p>
          <a:p>
            <a:pPr indent="-317500" lvl="0" marL="457200" rtl="0" algn="l">
              <a:spcBef>
                <a:spcPts val="0"/>
              </a:spcBef>
              <a:spcAft>
                <a:spcPts val="0"/>
              </a:spcAft>
              <a:buSzPts val="1400"/>
              <a:buChar char="●"/>
            </a:pPr>
            <a:r>
              <a:rPr lang="en" sz="1400"/>
              <a:t>Create a map of the local area around school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a:t>
            </a:r>
            <a:endParaRPr/>
          </a:p>
        </p:txBody>
      </p:sp>
      <p:sp>
        <p:nvSpPr>
          <p:cNvPr id="153" name="Google Shape;153;p16"/>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startAt="2"/>
            </a:pPr>
            <a:r>
              <a:rPr b="1" lang="en" sz="1400"/>
              <a:t>Test Workflow</a:t>
            </a:r>
            <a:endParaRPr sz="1400"/>
          </a:p>
          <a:p>
            <a:pPr indent="-298450" lvl="1" marL="914400" rtl="0" algn="l">
              <a:lnSpc>
                <a:spcPct val="100000"/>
              </a:lnSpc>
              <a:spcBef>
                <a:spcPts val="0"/>
              </a:spcBef>
              <a:spcAft>
                <a:spcPts val="0"/>
              </a:spcAft>
              <a:buSzPts val="1100"/>
              <a:buAutoNum type="alphaLcPeriod"/>
            </a:pPr>
            <a:r>
              <a:rPr lang="en" u="sng"/>
              <a:t>What is your team’s test process?</a:t>
            </a:r>
            <a:endParaRPr u="sng"/>
          </a:p>
          <a:p>
            <a:pPr indent="-298450" lvl="2" marL="1371600" rtl="0" algn="l">
              <a:lnSpc>
                <a:spcPct val="100000"/>
              </a:lnSpc>
              <a:spcBef>
                <a:spcPts val="0"/>
              </a:spcBef>
              <a:spcAft>
                <a:spcPts val="0"/>
              </a:spcAft>
              <a:buSzPts val="1100"/>
              <a:buAutoNum type="romanLcPeriod"/>
            </a:pPr>
            <a:r>
              <a:rPr lang="en"/>
              <a:t>Finish a function, then test it. Do this repeatedly until all of the functions are done. We will then connect those functions to each other and test the whole application.</a:t>
            </a:r>
            <a:endParaRPr/>
          </a:p>
          <a:p>
            <a:pPr indent="0" lvl="0" marL="0" rtl="0" algn="l">
              <a:lnSpc>
                <a:spcPct val="100000"/>
              </a:lnSpc>
              <a:spcBef>
                <a:spcPts val="0"/>
              </a:spcBef>
              <a:spcAft>
                <a:spcPts val="0"/>
              </a:spcAft>
              <a:buNone/>
            </a:pPr>
            <a:r>
              <a:t/>
            </a:r>
            <a:endParaRPr/>
          </a:p>
          <a:p>
            <a:pPr indent="-298450" lvl="1" marL="914400" rtl="0" algn="l">
              <a:lnSpc>
                <a:spcPct val="100000"/>
              </a:lnSpc>
              <a:spcBef>
                <a:spcPts val="0"/>
              </a:spcBef>
              <a:spcAft>
                <a:spcPts val="0"/>
              </a:spcAft>
              <a:buSzPts val="1100"/>
              <a:buAutoNum type="alphaLcPeriod"/>
            </a:pPr>
            <a:r>
              <a:rPr lang="en" u="sng"/>
              <a:t>How do you determine code coverage?.</a:t>
            </a:r>
            <a:endParaRPr u="sng"/>
          </a:p>
          <a:p>
            <a:pPr indent="-298450" lvl="2" marL="1371600" rtl="0" algn="l">
              <a:lnSpc>
                <a:spcPct val="100000"/>
              </a:lnSpc>
              <a:spcBef>
                <a:spcPts val="0"/>
              </a:spcBef>
              <a:spcAft>
                <a:spcPts val="0"/>
              </a:spcAft>
              <a:buSzPts val="1100"/>
              <a:buAutoNum type="romanLcPeriod"/>
            </a:pPr>
            <a:r>
              <a:rPr lang="en"/>
              <a:t>We first decide who wants to do what tasks and have the remaining tasks split up. </a:t>
            </a:r>
            <a:endParaRPr/>
          </a:p>
          <a:p>
            <a:pPr indent="0" lvl="0" marL="0" rtl="0" algn="l">
              <a:lnSpc>
                <a:spcPct val="100000"/>
              </a:lnSpc>
              <a:spcBef>
                <a:spcPts val="0"/>
              </a:spcBef>
              <a:spcAft>
                <a:spcPts val="0"/>
              </a:spcAft>
              <a:buNone/>
            </a:pPr>
            <a:r>
              <a:t/>
            </a:r>
            <a:endParaRPr/>
          </a:p>
          <a:p>
            <a:pPr indent="-298450" lvl="1" marL="914400" rtl="0" algn="l">
              <a:lnSpc>
                <a:spcPct val="100000"/>
              </a:lnSpc>
              <a:spcBef>
                <a:spcPts val="0"/>
              </a:spcBef>
              <a:spcAft>
                <a:spcPts val="0"/>
              </a:spcAft>
              <a:buSzPts val="1100"/>
              <a:buAutoNum type="alphaLcPeriod"/>
            </a:pPr>
            <a:r>
              <a:rPr lang="en" u="sng"/>
              <a:t>Do bugs come back from users or from your own team affect your test program workflow?</a:t>
            </a:r>
            <a:endParaRPr u="sng"/>
          </a:p>
          <a:p>
            <a:pPr indent="-298450" lvl="2" marL="1371600" rtl="0" algn="l">
              <a:lnSpc>
                <a:spcPct val="100000"/>
              </a:lnSpc>
              <a:spcBef>
                <a:spcPts val="0"/>
              </a:spcBef>
              <a:spcAft>
                <a:spcPts val="0"/>
              </a:spcAft>
              <a:buSzPts val="1100"/>
              <a:buAutoNum type="romanLcPeriod"/>
            </a:pPr>
            <a:r>
              <a:rPr lang="en"/>
              <a:t>Some bugs can affect our workflow since some bugs are unrelated to our project and come from dependencies our project runs on. Overall, we anticipate bugs to appear.</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1297500" y="393750"/>
            <a:ext cx="70389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 (continued)</a:t>
            </a:r>
            <a:endParaRPr/>
          </a:p>
        </p:txBody>
      </p:sp>
      <p:sp>
        <p:nvSpPr>
          <p:cNvPr id="381" name="Google Shape;381;p52"/>
          <p:cNvSpPr txBox="1"/>
          <p:nvPr>
            <p:ph idx="1" type="body"/>
          </p:nvPr>
        </p:nvSpPr>
        <p:spPr>
          <a:xfrm>
            <a:off x="1297500" y="963475"/>
            <a:ext cx="7038900" cy="36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Our team’s total velocity is :</a:t>
            </a:r>
            <a:endParaRPr sz="1400"/>
          </a:p>
          <a:p>
            <a:pPr indent="-317500" lvl="0" marL="457200" rtl="0" algn="l">
              <a:spcBef>
                <a:spcPts val="1600"/>
              </a:spcBef>
              <a:spcAft>
                <a:spcPts val="0"/>
              </a:spcAft>
              <a:buSzPts val="1400"/>
              <a:buChar char="●"/>
            </a:pPr>
            <a:r>
              <a:rPr lang="en" sz="1400"/>
              <a:t>5 hours x 3 weeks x 6 members = 90 hours (story points).</a:t>
            </a:r>
            <a:endParaRPr sz="1400"/>
          </a:p>
          <a:p>
            <a:pPr indent="0" lvl="0" marL="0" rtl="0" algn="l">
              <a:spcBef>
                <a:spcPts val="1600"/>
              </a:spcBef>
              <a:spcAft>
                <a:spcPts val="0"/>
              </a:spcAft>
              <a:buNone/>
            </a:pPr>
            <a:r>
              <a:rPr lang="en" sz="1400"/>
              <a:t>We were not able to meet our sprint goal. </a:t>
            </a:r>
            <a:endParaRPr sz="1400"/>
          </a:p>
          <a:p>
            <a:pPr indent="-317500" lvl="0" marL="457200" rtl="0" algn="l">
              <a:spcBef>
                <a:spcPts val="1600"/>
              </a:spcBef>
              <a:spcAft>
                <a:spcPts val="0"/>
              </a:spcAft>
              <a:buSzPts val="1400"/>
              <a:buChar char="●"/>
            </a:pPr>
            <a:r>
              <a:rPr lang="en" sz="1400"/>
              <a:t>Didn’t Finish:</a:t>
            </a:r>
            <a:endParaRPr sz="1400"/>
          </a:p>
          <a:p>
            <a:pPr indent="-317500" lvl="1" marL="914400" rtl="0" algn="l">
              <a:spcBef>
                <a:spcPts val="0"/>
              </a:spcBef>
              <a:spcAft>
                <a:spcPts val="0"/>
              </a:spcAft>
              <a:buSzPts val="1400"/>
              <a:buChar char="○"/>
            </a:pPr>
            <a:r>
              <a:rPr lang="en" sz="1400"/>
              <a:t>Implementing Machine Learning Component to Web Application</a:t>
            </a:r>
            <a:endParaRPr sz="1400"/>
          </a:p>
          <a:p>
            <a:pPr indent="-317500" lvl="1" marL="914400" rtl="0" algn="l">
              <a:spcBef>
                <a:spcPts val="0"/>
              </a:spcBef>
              <a:spcAft>
                <a:spcPts val="0"/>
              </a:spcAft>
              <a:buSzPts val="1400"/>
              <a:buChar char="○"/>
            </a:pPr>
            <a:r>
              <a:rPr lang="en" sz="1400"/>
              <a:t>Fully implement the map component</a:t>
            </a:r>
            <a:endParaRPr sz="1400"/>
          </a:p>
          <a:p>
            <a:pPr indent="0" lvl="0" marL="0" rtl="0" algn="l">
              <a:spcBef>
                <a:spcPts val="1600"/>
              </a:spcBef>
              <a:spcAft>
                <a:spcPts val="1600"/>
              </a:spcAft>
              <a:buNone/>
            </a:pPr>
            <a:r>
              <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3"/>
          <p:cNvSpPr txBox="1"/>
          <p:nvPr>
            <p:ph type="title"/>
          </p:nvPr>
        </p:nvSpPr>
        <p:spPr>
          <a:xfrm>
            <a:off x="1297500" y="393750"/>
            <a:ext cx="70389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Retrospective (continued)</a:t>
            </a:r>
            <a:endParaRPr/>
          </a:p>
        </p:txBody>
      </p:sp>
      <p:sp>
        <p:nvSpPr>
          <p:cNvPr id="387" name="Google Shape;387;p53"/>
          <p:cNvSpPr txBox="1"/>
          <p:nvPr>
            <p:ph idx="1" type="body"/>
          </p:nvPr>
        </p:nvSpPr>
        <p:spPr>
          <a:xfrm>
            <a:off x="1297500" y="963475"/>
            <a:ext cx="7038900" cy="3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Current hours worked:</a:t>
            </a:r>
            <a:endParaRPr sz="1800"/>
          </a:p>
          <a:p>
            <a:pPr indent="-342900" lvl="0" marL="457200" rtl="0" algn="l">
              <a:spcBef>
                <a:spcPts val="1600"/>
              </a:spcBef>
              <a:spcAft>
                <a:spcPts val="0"/>
              </a:spcAft>
              <a:buSzPts val="1800"/>
              <a:buChar char="●"/>
            </a:pPr>
            <a:r>
              <a:rPr lang="en" sz="1800"/>
              <a:t>64 hours worked</a:t>
            </a:r>
            <a:endParaRPr sz="1800"/>
          </a:p>
          <a:p>
            <a:pPr indent="0" lvl="0" marL="0" rtl="0" algn="l">
              <a:spcBef>
                <a:spcPts val="1600"/>
              </a:spcBef>
              <a:spcAft>
                <a:spcPts val="0"/>
              </a:spcAft>
              <a:buNone/>
            </a:pPr>
            <a:r>
              <a:rPr lang="en" sz="1800"/>
              <a:t>Burndown Chart Analysis:</a:t>
            </a:r>
            <a:endParaRPr sz="1800"/>
          </a:p>
          <a:p>
            <a:pPr indent="-342900" lvl="0" marL="457200" rtl="0" algn="l">
              <a:spcBef>
                <a:spcPts val="1600"/>
              </a:spcBef>
              <a:spcAft>
                <a:spcPts val="0"/>
              </a:spcAft>
              <a:buSzPts val="1800"/>
              <a:buChar char="●"/>
            </a:pPr>
            <a:r>
              <a:rPr lang="en" sz="1800"/>
              <a:t>Kept on track but later had to deal with some bugs and other issues that kept us from reaching our goals.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4"/>
          <p:cNvSpPr txBox="1"/>
          <p:nvPr>
            <p:ph type="title"/>
          </p:nvPr>
        </p:nvSpPr>
        <p:spPr>
          <a:xfrm>
            <a:off x="1297500" y="393750"/>
            <a:ext cx="70389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Evaluation</a:t>
            </a:r>
            <a:endParaRPr/>
          </a:p>
        </p:txBody>
      </p:sp>
      <p:sp>
        <p:nvSpPr>
          <p:cNvPr id="393" name="Google Shape;393;p54"/>
          <p:cNvSpPr txBox="1"/>
          <p:nvPr>
            <p:ph idx="1" type="body"/>
          </p:nvPr>
        </p:nvSpPr>
        <p:spPr>
          <a:xfrm>
            <a:off x="1297500" y="1067250"/>
            <a:ext cx="7038900" cy="3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User Stories Implemented</a:t>
            </a:r>
            <a:endParaRPr sz="2400"/>
          </a:p>
          <a:p>
            <a:pPr indent="-342900" lvl="0" marL="457200" rtl="0" algn="l">
              <a:spcBef>
                <a:spcPts val="1600"/>
              </a:spcBef>
              <a:spcAft>
                <a:spcPts val="0"/>
              </a:spcAft>
              <a:buSzPts val="1800"/>
              <a:buChar char="●"/>
            </a:pPr>
            <a:r>
              <a:rPr lang="en" sz="1800"/>
              <a:t>For Sprint #8, we implemented:</a:t>
            </a:r>
            <a:endParaRPr sz="1800"/>
          </a:p>
          <a:p>
            <a:pPr indent="-317500" lvl="1" marL="914400" rtl="0" algn="l">
              <a:spcBef>
                <a:spcPts val="0"/>
              </a:spcBef>
              <a:spcAft>
                <a:spcPts val="0"/>
              </a:spcAft>
              <a:buSzPts val="1400"/>
              <a:buChar char="○"/>
            </a:pPr>
            <a:r>
              <a:rPr lang="en" sz="1400"/>
              <a:t>As a player, I want to be able to view other player’s profile so that I can interact with others through the website</a:t>
            </a:r>
            <a:endParaRPr sz="1400"/>
          </a:p>
          <a:p>
            <a:pPr indent="-317500" lvl="1" marL="914400" rtl="0" algn="l">
              <a:spcBef>
                <a:spcPts val="0"/>
              </a:spcBef>
              <a:spcAft>
                <a:spcPts val="0"/>
              </a:spcAft>
              <a:buSzPts val="1400"/>
              <a:buChar char="○"/>
            </a:pPr>
            <a:r>
              <a:rPr lang="en" sz="1400"/>
              <a:t>As a player, I want to be able to review a player so that all players can hold each other accountable and practice good sportsmanship</a:t>
            </a:r>
            <a:endParaRPr sz="1400"/>
          </a:p>
          <a:p>
            <a:pPr indent="-317500" lvl="1" marL="914400" rtl="0" algn="l">
              <a:spcBef>
                <a:spcPts val="0"/>
              </a:spcBef>
              <a:spcAft>
                <a:spcPts val="0"/>
              </a:spcAft>
              <a:buSzPts val="1400"/>
              <a:buChar char="○"/>
            </a:pPr>
            <a:r>
              <a:rPr lang="en" sz="1400"/>
              <a:t>As a player, I want a map with pick up games so that I know what events are near me</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1297500" y="393750"/>
            <a:ext cx="70389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Evaluation</a:t>
            </a:r>
            <a:endParaRPr/>
          </a:p>
        </p:txBody>
      </p:sp>
      <p:sp>
        <p:nvSpPr>
          <p:cNvPr id="399" name="Google Shape;399;p55"/>
          <p:cNvSpPr txBox="1"/>
          <p:nvPr>
            <p:ph idx="1" type="body"/>
          </p:nvPr>
        </p:nvSpPr>
        <p:spPr>
          <a:xfrm>
            <a:off x="1297500" y="963475"/>
            <a:ext cx="70389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Code Function</a:t>
            </a:r>
            <a:endParaRPr sz="1400"/>
          </a:p>
          <a:p>
            <a:pPr indent="-317500" lvl="0" marL="457200" rtl="0" algn="l">
              <a:spcBef>
                <a:spcPts val="1600"/>
              </a:spcBef>
              <a:spcAft>
                <a:spcPts val="0"/>
              </a:spcAft>
              <a:buSzPts val="1400"/>
              <a:buChar char="●"/>
            </a:pPr>
            <a:r>
              <a:rPr lang="en" sz="1400"/>
              <a:t>Create account with their own email</a:t>
            </a:r>
            <a:endParaRPr sz="1400"/>
          </a:p>
          <a:p>
            <a:pPr indent="-317500" lvl="0" marL="457200" rtl="0" algn="l">
              <a:spcBef>
                <a:spcPts val="0"/>
              </a:spcBef>
              <a:spcAft>
                <a:spcPts val="0"/>
              </a:spcAft>
              <a:buSzPts val="1400"/>
              <a:buChar char="●"/>
            </a:pPr>
            <a:r>
              <a:rPr lang="en" sz="1400"/>
              <a:t>Sign in with  their own account</a:t>
            </a:r>
            <a:endParaRPr sz="1400"/>
          </a:p>
          <a:p>
            <a:pPr indent="-317500" lvl="0" marL="457200" rtl="0" algn="l">
              <a:spcBef>
                <a:spcPts val="0"/>
              </a:spcBef>
              <a:spcAft>
                <a:spcPts val="0"/>
              </a:spcAft>
              <a:buSzPts val="1400"/>
              <a:buChar char="●"/>
            </a:pPr>
            <a:r>
              <a:rPr lang="en" sz="1400"/>
              <a:t>Create an event</a:t>
            </a:r>
            <a:endParaRPr sz="1400"/>
          </a:p>
          <a:p>
            <a:pPr indent="-317500" lvl="0" marL="457200" rtl="0" algn="l">
              <a:spcBef>
                <a:spcPts val="0"/>
              </a:spcBef>
              <a:spcAft>
                <a:spcPts val="0"/>
              </a:spcAft>
              <a:buSzPts val="1400"/>
              <a:buChar char="●"/>
            </a:pPr>
            <a:r>
              <a:rPr lang="en" sz="1400"/>
              <a:t>Join an event</a:t>
            </a:r>
            <a:endParaRPr sz="1400"/>
          </a:p>
          <a:p>
            <a:pPr indent="-317500" lvl="0" marL="457200" rtl="0" algn="l">
              <a:spcBef>
                <a:spcPts val="0"/>
              </a:spcBef>
              <a:spcAft>
                <a:spcPts val="0"/>
              </a:spcAft>
              <a:buSzPts val="1400"/>
              <a:buChar char="●"/>
            </a:pPr>
            <a:r>
              <a:rPr lang="en" sz="1400"/>
              <a:t>Leave an event</a:t>
            </a:r>
            <a:endParaRPr sz="1400"/>
          </a:p>
          <a:p>
            <a:pPr indent="-317500" lvl="0" marL="457200" rtl="0" algn="l">
              <a:spcBef>
                <a:spcPts val="0"/>
              </a:spcBef>
              <a:spcAft>
                <a:spcPts val="0"/>
              </a:spcAft>
              <a:buSzPts val="1400"/>
              <a:buChar char="●"/>
            </a:pPr>
            <a:r>
              <a:rPr lang="en" sz="1400"/>
              <a:t>Cancel an event</a:t>
            </a:r>
            <a:endParaRPr sz="1400"/>
          </a:p>
          <a:p>
            <a:pPr indent="-317500" lvl="0" marL="457200" rtl="0" algn="l">
              <a:spcBef>
                <a:spcPts val="0"/>
              </a:spcBef>
              <a:spcAft>
                <a:spcPts val="0"/>
              </a:spcAft>
              <a:buSzPts val="1400"/>
              <a:buChar char="●"/>
            </a:pPr>
            <a:r>
              <a:rPr lang="en" sz="1400"/>
              <a:t>View their own profile</a:t>
            </a:r>
            <a:endParaRPr sz="1400"/>
          </a:p>
          <a:p>
            <a:pPr indent="-317500" lvl="0" marL="457200" rtl="0" algn="l">
              <a:spcBef>
                <a:spcPts val="0"/>
              </a:spcBef>
              <a:spcAft>
                <a:spcPts val="0"/>
              </a:spcAft>
              <a:buSzPts val="1400"/>
              <a:buChar char="●"/>
            </a:pPr>
            <a:r>
              <a:rPr lang="en" sz="1400"/>
              <a:t>Logout</a:t>
            </a:r>
            <a:endParaRPr sz="1400"/>
          </a:p>
          <a:p>
            <a:pPr indent="-317500" lvl="0" marL="457200" rtl="0" algn="l">
              <a:spcBef>
                <a:spcPts val="0"/>
              </a:spcBef>
              <a:spcAft>
                <a:spcPts val="0"/>
              </a:spcAft>
              <a:buSzPts val="1400"/>
              <a:buChar char="●"/>
            </a:pPr>
            <a:r>
              <a:rPr lang="en" sz="1400"/>
              <a:t>Create profile</a:t>
            </a:r>
            <a:endParaRPr sz="1400"/>
          </a:p>
          <a:p>
            <a:pPr indent="-317500" lvl="0" marL="457200" rtl="0" algn="l">
              <a:spcBef>
                <a:spcPts val="0"/>
              </a:spcBef>
              <a:spcAft>
                <a:spcPts val="0"/>
              </a:spcAft>
              <a:buSzPts val="1400"/>
              <a:buChar char="●"/>
            </a:pPr>
            <a:r>
              <a:rPr lang="en" sz="1400"/>
              <a:t>Edit profile </a:t>
            </a:r>
            <a:endParaRPr sz="1400"/>
          </a:p>
          <a:p>
            <a:pPr indent="-317500" lvl="0" marL="457200" rtl="0" algn="l">
              <a:spcBef>
                <a:spcPts val="0"/>
              </a:spcBef>
              <a:spcAft>
                <a:spcPts val="0"/>
              </a:spcAft>
              <a:buSzPts val="1400"/>
              <a:buChar char="●"/>
            </a:pPr>
            <a:r>
              <a:rPr lang="en" sz="1400"/>
              <a:t>Rating and reviewing a player</a:t>
            </a:r>
            <a:endParaRPr sz="1400"/>
          </a:p>
          <a:p>
            <a:pPr indent="-317500" lvl="0" marL="457200" rtl="0" algn="l">
              <a:spcBef>
                <a:spcPts val="0"/>
              </a:spcBef>
              <a:spcAft>
                <a:spcPts val="0"/>
              </a:spcAft>
              <a:buSzPts val="1400"/>
              <a:buChar char="●"/>
            </a:pPr>
            <a:r>
              <a:rPr lang="en" sz="1400"/>
              <a:t>User’s schedule of events</a:t>
            </a:r>
            <a:endParaRPr sz="1400"/>
          </a:p>
          <a:p>
            <a:pPr indent="-317500" lvl="0" marL="457200" rtl="0" algn="l">
              <a:spcBef>
                <a:spcPts val="0"/>
              </a:spcBef>
              <a:spcAft>
                <a:spcPts val="0"/>
              </a:spcAft>
              <a:buSzPts val="1400"/>
              <a:buChar char="●"/>
            </a:pPr>
            <a:r>
              <a:rPr lang="en" sz="1400"/>
              <a:t>View participants of an event</a:t>
            </a:r>
            <a:endParaRPr sz="1400"/>
          </a:p>
          <a:p>
            <a:pPr indent="-317500" lvl="0" marL="457200" rtl="0" algn="l">
              <a:spcBef>
                <a:spcPts val="0"/>
              </a:spcBef>
              <a:spcAft>
                <a:spcPts val="0"/>
              </a:spcAft>
              <a:buSzPts val="1400"/>
              <a:buChar char="●"/>
            </a:pPr>
            <a:r>
              <a:rPr lang="en" sz="1400"/>
              <a:t>View another user’s profile</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Review</a:t>
            </a:r>
            <a:endParaRPr/>
          </a:p>
        </p:txBody>
      </p:sp>
      <p:sp>
        <p:nvSpPr>
          <p:cNvPr id="405" name="Google Shape;405;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https://pick-up-sportz-89c6e.firebaseapp.com/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a:t>
            </a:r>
            <a:endParaRPr/>
          </a:p>
        </p:txBody>
      </p:sp>
      <p:sp>
        <p:nvSpPr>
          <p:cNvPr id="159" name="Google Shape;159;p17"/>
          <p:cNvSpPr txBox="1"/>
          <p:nvPr>
            <p:ph idx="1" type="body"/>
          </p:nvPr>
        </p:nvSpPr>
        <p:spPr>
          <a:xfrm>
            <a:off x="1297500" y="940075"/>
            <a:ext cx="7038900" cy="2911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startAt="3"/>
            </a:pPr>
            <a:r>
              <a:rPr b="1" lang="en" sz="1400"/>
              <a:t>Test Design</a:t>
            </a:r>
            <a:endParaRPr b="1" sz="1400"/>
          </a:p>
          <a:p>
            <a:pPr indent="-298450" lvl="1" marL="914400" rtl="0" algn="l">
              <a:lnSpc>
                <a:spcPct val="100000"/>
              </a:lnSpc>
              <a:spcBef>
                <a:spcPts val="0"/>
              </a:spcBef>
              <a:spcAft>
                <a:spcPts val="0"/>
              </a:spcAft>
              <a:buSzPts val="1100"/>
              <a:buAutoNum type="alphaLcPeriod"/>
            </a:pPr>
            <a:r>
              <a:rPr lang="en" u="sng"/>
              <a:t>Code paths</a:t>
            </a:r>
            <a:endParaRPr u="sng"/>
          </a:p>
          <a:p>
            <a:pPr indent="-298450" lvl="2" marL="1371600" rtl="0" algn="l">
              <a:lnSpc>
                <a:spcPct val="100000"/>
              </a:lnSpc>
              <a:spcBef>
                <a:spcPts val="0"/>
              </a:spcBef>
              <a:spcAft>
                <a:spcPts val="0"/>
              </a:spcAft>
              <a:buSzPts val="1100"/>
              <a:buAutoNum type="romanLcPeriod"/>
            </a:pPr>
            <a:r>
              <a:rPr lang="en"/>
              <a:t>Basic Path Testing which is based on a White box testing method that defines test cases on the flows or logical paths that can be taken through the program. It involves execution of all possible blocks in a program and achieves maximum path coverage with the least number of test cases.</a:t>
            </a:r>
            <a:endParaRPr/>
          </a:p>
          <a:p>
            <a:pPr indent="-298450" lvl="1" marL="914400" rtl="0" algn="l">
              <a:lnSpc>
                <a:spcPct val="100000"/>
              </a:lnSpc>
              <a:spcBef>
                <a:spcPts val="0"/>
              </a:spcBef>
              <a:spcAft>
                <a:spcPts val="0"/>
              </a:spcAft>
              <a:buClr>
                <a:srgbClr val="FFFFFF"/>
              </a:buClr>
              <a:buSzPts val="1100"/>
              <a:buAutoNum type="alphaLcPeriod"/>
            </a:pPr>
            <a:r>
              <a:rPr lang="en" u="sng">
                <a:solidFill>
                  <a:srgbClr val="FFFFFF"/>
                </a:solidFill>
              </a:rPr>
              <a:t>Code coverage estimation in terms of % lines of code tested</a:t>
            </a:r>
            <a:endParaRPr u="sng">
              <a:solidFill>
                <a:srgbClr val="FFFFFF"/>
              </a:solidFill>
            </a:endParaRPr>
          </a:p>
          <a:p>
            <a:pPr indent="-298450" lvl="2" marL="1371600" rtl="0" algn="l">
              <a:lnSpc>
                <a:spcPct val="100000"/>
              </a:lnSpc>
              <a:spcBef>
                <a:spcPts val="0"/>
              </a:spcBef>
              <a:spcAft>
                <a:spcPts val="0"/>
              </a:spcAft>
              <a:buSzPts val="1100"/>
              <a:buAutoNum type="romanLcPeriod"/>
            </a:pPr>
            <a:r>
              <a:rPr lang="en"/>
              <a:t>Estimate about 80% of our lines of code to be tested.</a:t>
            </a:r>
            <a:endParaRPr/>
          </a:p>
          <a:p>
            <a:pPr indent="-298450" lvl="1" marL="914400" rtl="0" algn="l">
              <a:lnSpc>
                <a:spcPct val="100000"/>
              </a:lnSpc>
              <a:spcBef>
                <a:spcPts val="0"/>
              </a:spcBef>
              <a:spcAft>
                <a:spcPts val="0"/>
              </a:spcAft>
              <a:buSzPts val="1100"/>
              <a:buAutoNum type="alphaLcPeriod"/>
            </a:pPr>
            <a:r>
              <a:rPr lang="en" u="sng"/>
              <a:t>Environment</a:t>
            </a:r>
            <a:endParaRPr u="sng"/>
          </a:p>
          <a:p>
            <a:pPr indent="-298450" lvl="2" marL="1371600" rtl="0" algn="l">
              <a:lnSpc>
                <a:spcPct val="100000"/>
              </a:lnSpc>
              <a:spcBef>
                <a:spcPts val="0"/>
              </a:spcBef>
              <a:spcAft>
                <a:spcPts val="0"/>
              </a:spcAft>
              <a:buSzPts val="1100"/>
              <a:buAutoNum type="romanLcPeriod"/>
            </a:pPr>
            <a:r>
              <a:rPr lang="en"/>
              <a:t>We will be testing with in the NPM environment ran through Command Prompt. This will allow us to test our code in our IDE and see the results pop up on our local host in close to real time.</a:t>
            </a:r>
            <a:endParaRPr/>
          </a:p>
          <a:p>
            <a:pPr indent="-298450" lvl="1" marL="914400" rtl="0" algn="l">
              <a:lnSpc>
                <a:spcPct val="100000"/>
              </a:lnSpc>
              <a:spcBef>
                <a:spcPts val="0"/>
              </a:spcBef>
              <a:spcAft>
                <a:spcPts val="0"/>
              </a:spcAft>
              <a:buSzPts val="1100"/>
              <a:buAutoNum type="alphaLcPeriod"/>
            </a:pPr>
            <a:r>
              <a:rPr lang="en" u="sng"/>
              <a:t>Test code and data</a:t>
            </a:r>
            <a:endParaRPr u="sng"/>
          </a:p>
          <a:p>
            <a:pPr indent="-298450" lvl="2" marL="1371600" rtl="0" algn="l">
              <a:lnSpc>
                <a:spcPct val="100000"/>
              </a:lnSpc>
              <a:spcBef>
                <a:spcPts val="0"/>
              </a:spcBef>
              <a:spcAft>
                <a:spcPts val="0"/>
              </a:spcAft>
              <a:buSzPts val="1100"/>
              <a:buAutoNum type="romanLcPeriod"/>
            </a:pPr>
            <a:r>
              <a:rPr lang="en"/>
              <a:t>We will use test code to help ensure that functions work and test data will constantly be a part of this project since we will need to ack as users using our product.</a:t>
            </a:r>
            <a:endParaRPr/>
          </a:p>
          <a:p>
            <a:pPr indent="-298450" lvl="1" marL="914400" rtl="0" algn="l">
              <a:lnSpc>
                <a:spcPct val="100000"/>
              </a:lnSpc>
              <a:spcBef>
                <a:spcPts val="0"/>
              </a:spcBef>
              <a:spcAft>
                <a:spcPts val="0"/>
              </a:spcAft>
              <a:buClr>
                <a:srgbClr val="FFFFFF"/>
              </a:buClr>
              <a:buSzPts val="1100"/>
              <a:buAutoNum type="alphaLcPeriod"/>
            </a:pPr>
            <a:r>
              <a:rPr lang="en" u="sng">
                <a:solidFill>
                  <a:srgbClr val="FFFFFF"/>
                </a:solidFill>
              </a:rPr>
              <a:t>Version control methodology</a:t>
            </a:r>
            <a:endParaRPr u="sng">
              <a:solidFill>
                <a:srgbClr val="FFFFFF"/>
              </a:solidFill>
            </a:endParaRPr>
          </a:p>
          <a:p>
            <a:pPr indent="-298450" lvl="2" marL="1371600" rtl="0" algn="l">
              <a:lnSpc>
                <a:spcPct val="100000"/>
              </a:lnSpc>
              <a:spcBef>
                <a:spcPts val="0"/>
              </a:spcBef>
              <a:spcAft>
                <a:spcPts val="0"/>
              </a:spcAft>
              <a:buClr>
                <a:srgbClr val="FFFFFF"/>
              </a:buClr>
              <a:buSzPts val="1100"/>
              <a:buAutoNum type="romanLcPeriod"/>
            </a:pPr>
            <a:r>
              <a:rPr lang="en">
                <a:solidFill>
                  <a:srgbClr val="FFFFFF"/>
                </a:solidFill>
              </a:rPr>
              <a:t>We will be using GitHub to version control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Updates</a:t>
            </a:r>
            <a:endParaRPr/>
          </a:p>
        </p:txBody>
      </p:sp>
      <p:sp>
        <p:nvSpPr>
          <p:cNvPr id="165" name="Google Shape;165;p18"/>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Architecture and Design Document</a:t>
            </a:r>
            <a:endParaRPr sz="1800"/>
          </a:p>
          <a:p>
            <a:pPr indent="-317500" lvl="1" marL="914400" rtl="0" algn="l">
              <a:lnSpc>
                <a:spcPct val="150000"/>
              </a:lnSpc>
              <a:spcBef>
                <a:spcPts val="0"/>
              </a:spcBef>
              <a:spcAft>
                <a:spcPts val="0"/>
              </a:spcAft>
              <a:buSzPts val="1400"/>
              <a:buChar char="○"/>
            </a:pPr>
            <a:r>
              <a:rPr lang="en" sz="1400"/>
              <a:t>Machine Learning Write Up</a:t>
            </a:r>
            <a:endParaRPr sz="1400"/>
          </a:p>
          <a:p>
            <a:pPr indent="-342900" lvl="0" marL="457200" rtl="0" algn="l">
              <a:lnSpc>
                <a:spcPct val="150000"/>
              </a:lnSpc>
              <a:spcBef>
                <a:spcPts val="0"/>
              </a:spcBef>
              <a:spcAft>
                <a:spcPts val="0"/>
              </a:spcAft>
              <a:buSzPts val="1800"/>
              <a:buChar char="●"/>
            </a:pPr>
            <a:r>
              <a:rPr lang="en" sz="1800"/>
              <a:t>User manual </a:t>
            </a:r>
            <a:endParaRPr sz="1800"/>
          </a:p>
          <a:p>
            <a:pPr indent="-342900" lvl="0" marL="457200" rtl="0" algn="l">
              <a:lnSpc>
                <a:spcPct val="150000"/>
              </a:lnSpc>
              <a:spcBef>
                <a:spcPts val="0"/>
              </a:spcBef>
              <a:spcAft>
                <a:spcPts val="0"/>
              </a:spcAft>
              <a:buSzPts val="1800"/>
              <a:buChar char="●"/>
            </a:pPr>
            <a:r>
              <a:rPr lang="en" sz="1800"/>
              <a:t>Management Plan</a:t>
            </a:r>
            <a:endParaRPr sz="1800"/>
          </a:p>
          <a:p>
            <a:pPr indent="-317500" lvl="1" marL="914400" rtl="0" algn="l">
              <a:lnSpc>
                <a:spcPct val="150000"/>
              </a:lnSpc>
              <a:spcBef>
                <a:spcPts val="0"/>
              </a:spcBef>
              <a:spcAft>
                <a:spcPts val="0"/>
              </a:spcAft>
              <a:buSzPts val="1400"/>
              <a:buChar char="○"/>
            </a:pPr>
            <a:r>
              <a:rPr lang="en" sz="1400"/>
              <a:t>Gantt Chart</a:t>
            </a:r>
            <a:endParaRPr sz="1400"/>
          </a:p>
          <a:p>
            <a:pPr indent="-317500" lvl="1" marL="914400" rtl="0" algn="l">
              <a:lnSpc>
                <a:spcPct val="150000"/>
              </a:lnSpc>
              <a:spcBef>
                <a:spcPts val="0"/>
              </a:spcBef>
              <a:spcAft>
                <a:spcPts val="0"/>
              </a:spcAft>
              <a:buSzPts val="1400"/>
              <a:buChar char="○"/>
            </a:pPr>
            <a:r>
              <a:rPr lang="en" sz="1400"/>
              <a:t>Burndown Chart</a:t>
            </a:r>
            <a:endParaRPr sz="1400"/>
          </a:p>
          <a:p>
            <a:pPr indent="-317500" lvl="1" marL="914400" rtl="0" algn="l">
              <a:lnSpc>
                <a:spcPct val="150000"/>
              </a:lnSpc>
              <a:spcBef>
                <a:spcPts val="0"/>
              </a:spcBef>
              <a:spcAft>
                <a:spcPts val="0"/>
              </a:spcAft>
              <a:buSzPts val="1400"/>
              <a:buChar char="○"/>
            </a:pPr>
            <a:r>
              <a:rPr lang="en" sz="1400"/>
              <a:t>Project Tracking Matrix</a:t>
            </a:r>
            <a:endParaRPr sz="1400"/>
          </a:p>
          <a:p>
            <a:pPr indent="-317500" lvl="1" marL="914400" rtl="0" algn="l">
              <a:lnSpc>
                <a:spcPct val="150000"/>
              </a:lnSpc>
              <a:spcBef>
                <a:spcPts val="0"/>
              </a:spcBef>
              <a:spcAft>
                <a:spcPts val="0"/>
              </a:spcAft>
              <a:buSzPts val="1400"/>
              <a:buChar char="○"/>
            </a:pPr>
            <a:r>
              <a:rPr lang="en" sz="1400"/>
              <a:t>Team Code Velocity</a:t>
            </a:r>
            <a:endParaRPr sz="1400"/>
          </a:p>
          <a:p>
            <a:pPr indent="-317500" lvl="1" marL="914400" rtl="0" algn="l">
              <a:lnSpc>
                <a:spcPct val="150000"/>
              </a:lnSpc>
              <a:spcBef>
                <a:spcPts val="0"/>
              </a:spcBef>
              <a:spcAft>
                <a:spcPts val="0"/>
              </a:spcAft>
              <a:buSzPts val="1400"/>
              <a:buChar char="○"/>
            </a:pPr>
            <a:r>
              <a:rPr lang="en" sz="1400"/>
              <a:t>Sprint Retrospective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and Design Document </a:t>
            </a:r>
            <a:endParaRPr/>
          </a:p>
        </p:txBody>
      </p:sp>
      <p:sp>
        <p:nvSpPr>
          <p:cNvPr id="171" name="Google Shape;171;p19"/>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Machine Learning Write Up</a:t>
            </a:r>
            <a:endParaRPr sz="1800"/>
          </a:p>
          <a:p>
            <a:pPr indent="-317500" lvl="1" marL="914400" rtl="0" algn="l">
              <a:lnSpc>
                <a:spcPct val="150000"/>
              </a:lnSpc>
              <a:spcBef>
                <a:spcPts val="0"/>
              </a:spcBef>
              <a:spcAft>
                <a:spcPts val="0"/>
              </a:spcAft>
              <a:buSzPts val="1400"/>
              <a:buChar char="○"/>
            </a:pPr>
            <a:r>
              <a:rPr lang="en" sz="1400"/>
              <a:t>Application Use Case</a:t>
            </a:r>
            <a:endParaRPr sz="1400"/>
          </a:p>
          <a:p>
            <a:pPr indent="-304800" lvl="2" marL="1371600" rtl="0" algn="l">
              <a:lnSpc>
                <a:spcPct val="150000"/>
              </a:lnSpc>
              <a:spcBef>
                <a:spcPts val="0"/>
              </a:spcBef>
              <a:spcAft>
                <a:spcPts val="0"/>
              </a:spcAft>
              <a:buSzPts val="1200"/>
              <a:buChar char="■"/>
            </a:pPr>
            <a:r>
              <a:rPr lang="en" sz="1200"/>
              <a:t>Before</a:t>
            </a:r>
            <a:endParaRPr sz="1200"/>
          </a:p>
          <a:p>
            <a:pPr indent="-292100" lvl="3" marL="1828800" rtl="0" algn="l">
              <a:lnSpc>
                <a:spcPct val="150000"/>
              </a:lnSpc>
              <a:spcBef>
                <a:spcPts val="0"/>
              </a:spcBef>
              <a:spcAft>
                <a:spcPts val="0"/>
              </a:spcAft>
              <a:buSzPts val="1000"/>
              <a:buChar char="●"/>
            </a:pPr>
            <a:r>
              <a:rPr lang="en" sz="1000"/>
              <a:t>Whenever someone wants to join or host a pick up game ahead of time without the hassle of going to the nearest park where there are uncertain amounts of people there willing to play a game with them.</a:t>
            </a:r>
            <a:endParaRPr sz="1000"/>
          </a:p>
          <a:p>
            <a:pPr indent="-304800" lvl="2" marL="1371600" rtl="0" algn="l">
              <a:lnSpc>
                <a:spcPct val="150000"/>
              </a:lnSpc>
              <a:spcBef>
                <a:spcPts val="0"/>
              </a:spcBef>
              <a:spcAft>
                <a:spcPts val="0"/>
              </a:spcAft>
              <a:buSzPts val="1200"/>
              <a:buChar char="■"/>
            </a:pPr>
            <a:r>
              <a:rPr lang="en" sz="1200"/>
              <a:t>After</a:t>
            </a:r>
            <a:endParaRPr sz="1200"/>
          </a:p>
          <a:p>
            <a:pPr indent="-292100" lvl="3" marL="1828800" rtl="0" algn="l">
              <a:lnSpc>
                <a:spcPct val="150000"/>
              </a:lnSpc>
              <a:spcBef>
                <a:spcPts val="0"/>
              </a:spcBef>
              <a:spcAft>
                <a:spcPts val="0"/>
              </a:spcAft>
              <a:buSzPts val="1000"/>
              <a:buChar char="●"/>
            </a:pPr>
            <a:r>
              <a:rPr lang="en" sz="1000"/>
              <a:t>Whenever a user wants a sport to be recommended to them based on their height and weight.</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and Design Document </a:t>
            </a:r>
            <a:endParaRPr/>
          </a:p>
        </p:txBody>
      </p:sp>
      <p:sp>
        <p:nvSpPr>
          <p:cNvPr id="177" name="Google Shape;177;p20"/>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Machine Learning Write Up</a:t>
            </a:r>
            <a:endParaRPr sz="1800"/>
          </a:p>
          <a:p>
            <a:pPr indent="-317500" lvl="1" marL="914400" rtl="0" algn="l">
              <a:lnSpc>
                <a:spcPct val="150000"/>
              </a:lnSpc>
              <a:spcBef>
                <a:spcPts val="0"/>
              </a:spcBef>
              <a:spcAft>
                <a:spcPts val="0"/>
              </a:spcAft>
              <a:buSzPts val="1400"/>
              <a:buChar char="○"/>
            </a:pPr>
            <a:r>
              <a:rPr lang="en" sz="1400"/>
              <a:t>Stakeholder’s Benefits</a:t>
            </a:r>
            <a:endParaRPr sz="1400"/>
          </a:p>
          <a:p>
            <a:pPr indent="-304800" lvl="2" marL="1371600" rtl="0" algn="l">
              <a:lnSpc>
                <a:spcPct val="150000"/>
              </a:lnSpc>
              <a:spcBef>
                <a:spcPts val="0"/>
              </a:spcBef>
              <a:spcAft>
                <a:spcPts val="0"/>
              </a:spcAft>
              <a:buSzPts val="1200"/>
              <a:buChar char="■"/>
            </a:pPr>
            <a:r>
              <a:rPr lang="en" sz="1200"/>
              <a:t>Before</a:t>
            </a:r>
            <a:endParaRPr sz="1200"/>
          </a:p>
          <a:p>
            <a:pPr indent="-292100" lvl="3" marL="1828800" rtl="0" algn="l">
              <a:lnSpc>
                <a:spcPct val="150000"/>
              </a:lnSpc>
              <a:spcBef>
                <a:spcPts val="0"/>
              </a:spcBef>
              <a:spcAft>
                <a:spcPts val="0"/>
              </a:spcAft>
              <a:buSzPts val="1000"/>
              <a:buChar char="●"/>
            </a:pPr>
            <a:r>
              <a:rPr lang="en" sz="1000"/>
              <a:t>Stakeholders will not waste time nor will they need to go far to find a pick up game. In addition, with the use of machine learning, users will find games that match their likings. This will result in better experience and faster networking.</a:t>
            </a:r>
            <a:endParaRPr sz="1000"/>
          </a:p>
          <a:p>
            <a:pPr indent="-304800" lvl="2" marL="1371600" rtl="0" algn="l">
              <a:lnSpc>
                <a:spcPct val="150000"/>
              </a:lnSpc>
              <a:spcBef>
                <a:spcPts val="0"/>
              </a:spcBef>
              <a:spcAft>
                <a:spcPts val="0"/>
              </a:spcAft>
              <a:buSzPts val="1200"/>
              <a:buChar char="■"/>
            </a:pPr>
            <a:r>
              <a:rPr lang="en" sz="1200"/>
              <a:t>After</a:t>
            </a:r>
            <a:endParaRPr sz="1200"/>
          </a:p>
          <a:p>
            <a:pPr indent="-292100" lvl="3" marL="1828800" rtl="0" algn="l">
              <a:lnSpc>
                <a:spcPct val="150000"/>
              </a:lnSpc>
              <a:spcBef>
                <a:spcPts val="0"/>
              </a:spcBef>
              <a:spcAft>
                <a:spcPts val="0"/>
              </a:spcAft>
              <a:buSzPts val="1000"/>
              <a:buChar char="●"/>
            </a:pPr>
            <a:r>
              <a:rPr lang="en" sz="1000"/>
              <a:t>Stakeholders will not waste time to explore what other sports best fits them. This will result in better experience and better networking.</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and Design Document </a:t>
            </a:r>
            <a:endParaRPr/>
          </a:p>
        </p:txBody>
      </p:sp>
      <p:sp>
        <p:nvSpPr>
          <p:cNvPr id="183" name="Google Shape;183;p21"/>
          <p:cNvSpPr txBox="1"/>
          <p:nvPr>
            <p:ph idx="1" type="body"/>
          </p:nvPr>
        </p:nvSpPr>
        <p:spPr>
          <a:xfrm>
            <a:off x="1297500" y="963475"/>
            <a:ext cx="7038900" cy="3937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Machine Learning Write Up</a:t>
            </a:r>
            <a:endParaRPr sz="1800"/>
          </a:p>
          <a:p>
            <a:pPr indent="-317500" lvl="1" marL="914400" rtl="0" algn="l">
              <a:lnSpc>
                <a:spcPct val="150000"/>
              </a:lnSpc>
              <a:spcBef>
                <a:spcPts val="0"/>
              </a:spcBef>
              <a:spcAft>
                <a:spcPts val="0"/>
              </a:spcAft>
              <a:buSzPts val="1400"/>
              <a:buChar char="○"/>
            </a:pPr>
            <a:r>
              <a:rPr lang="en" sz="1400"/>
              <a:t>Features/Label our Model Training Need</a:t>
            </a:r>
            <a:endParaRPr sz="1400"/>
          </a:p>
          <a:p>
            <a:pPr indent="-304800" lvl="2" marL="1371600" rtl="0" algn="l">
              <a:lnSpc>
                <a:spcPct val="150000"/>
              </a:lnSpc>
              <a:spcBef>
                <a:spcPts val="0"/>
              </a:spcBef>
              <a:spcAft>
                <a:spcPts val="0"/>
              </a:spcAft>
              <a:buSzPts val="1200"/>
              <a:buChar char="■"/>
            </a:pPr>
            <a:r>
              <a:rPr lang="en" sz="1200"/>
              <a:t>features: {weight, height}</a:t>
            </a:r>
            <a:endParaRPr sz="1200"/>
          </a:p>
          <a:p>
            <a:pPr indent="-304800" lvl="2" marL="1371600" rtl="0" algn="l">
              <a:lnSpc>
                <a:spcPct val="150000"/>
              </a:lnSpc>
              <a:spcBef>
                <a:spcPts val="0"/>
              </a:spcBef>
              <a:spcAft>
                <a:spcPts val="0"/>
              </a:spcAft>
              <a:buSzPts val="1200"/>
              <a:buChar char="■"/>
            </a:pPr>
            <a:r>
              <a:rPr lang="en" sz="1200"/>
              <a:t>label: {sport}</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